
<file path=[Content_Types].xml><?xml version="1.0" encoding="utf-8"?>
<Types xmlns="http://schemas.openxmlformats.org/package/2006/content-types">
  <Default Extension="bin" ContentType="application/vnd.openxmlformats-officedocument.oleObject"/>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3" r:id="rId4"/>
    <p:sldMasterId id="2147483659" r:id="rId5"/>
  </p:sldMasterIdLst>
  <p:notesMasterIdLst>
    <p:notesMasterId r:id="rId57"/>
  </p:notesMasterIdLst>
  <p:handoutMasterIdLst>
    <p:handoutMasterId r:id="rId58"/>
  </p:handoutMasterIdLst>
  <p:sldIdLst>
    <p:sldId id="377" r:id="rId6"/>
    <p:sldId id="405" r:id="rId7"/>
    <p:sldId id="406" r:id="rId8"/>
    <p:sldId id="407" r:id="rId9"/>
    <p:sldId id="423" r:id="rId10"/>
    <p:sldId id="1032" r:id="rId11"/>
    <p:sldId id="1033" r:id="rId12"/>
    <p:sldId id="331" r:id="rId13"/>
    <p:sldId id="336" r:id="rId14"/>
    <p:sldId id="337" r:id="rId15"/>
    <p:sldId id="408" r:id="rId16"/>
    <p:sldId id="409" r:id="rId17"/>
    <p:sldId id="410" r:id="rId18"/>
    <p:sldId id="411" r:id="rId19"/>
    <p:sldId id="412" r:id="rId20"/>
    <p:sldId id="413" r:id="rId21"/>
    <p:sldId id="424" r:id="rId22"/>
    <p:sldId id="414" r:id="rId23"/>
    <p:sldId id="338" r:id="rId24"/>
    <p:sldId id="339" r:id="rId25"/>
    <p:sldId id="340" r:id="rId26"/>
    <p:sldId id="363" r:id="rId27"/>
    <p:sldId id="364" r:id="rId28"/>
    <p:sldId id="365" r:id="rId29"/>
    <p:sldId id="366" r:id="rId30"/>
    <p:sldId id="367" r:id="rId31"/>
    <p:sldId id="342" r:id="rId32"/>
    <p:sldId id="343" r:id="rId33"/>
    <p:sldId id="344" r:id="rId34"/>
    <p:sldId id="345" r:id="rId35"/>
    <p:sldId id="378" r:id="rId36"/>
    <p:sldId id="368" r:id="rId37"/>
    <p:sldId id="347" r:id="rId38"/>
    <p:sldId id="348" r:id="rId39"/>
    <p:sldId id="349" r:id="rId40"/>
    <p:sldId id="369" r:id="rId41"/>
    <p:sldId id="350" r:id="rId42"/>
    <p:sldId id="418" r:id="rId43"/>
    <p:sldId id="351" r:id="rId44"/>
    <p:sldId id="352" r:id="rId45"/>
    <p:sldId id="353" r:id="rId46"/>
    <p:sldId id="380" r:id="rId47"/>
    <p:sldId id="381" r:id="rId48"/>
    <p:sldId id="356" r:id="rId49"/>
    <p:sldId id="357" r:id="rId50"/>
    <p:sldId id="358" r:id="rId51"/>
    <p:sldId id="359" r:id="rId52"/>
    <p:sldId id="360" r:id="rId53"/>
    <p:sldId id="382" r:id="rId54"/>
    <p:sldId id="362" r:id="rId55"/>
    <p:sldId id="298" r:id="rId56"/>
  </p:sldIdLst>
  <p:sldSz cx="9144000" cy="6858000" type="screen4x3"/>
  <p:notesSz cx="6858000" cy="9144000"/>
  <p:embeddedFontLst>
    <p:embeddedFont>
      <p:font typeface="Calibri" panose="020F0502020204030204" pitchFamily="34" charset="0"/>
      <p:regular r:id="rId59"/>
      <p:bold r:id="rId60"/>
      <p:italic r:id="rId61"/>
      <p:boldItalic r:id="rId62"/>
    </p:embeddedFont>
    <p:embeddedFont>
      <p:font typeface="Century Gothic" panose="020B0502020202020204" pitchFamily="34" charset="0"/>
      <p:regular r:id="rId63"/>
      <p:bold r:id="rId64"/>
      <p:italic r:id="rId65"/>
      <p:boldItalic r:id="rId66"/>
    </p:embeddedFont>
    <p:embeddedFont>
      <p:font typeface="helvetica" panose="020B0604020202020204" pitchFamily="34" charset="0"/>
      <p:regular r:id="rId67"/>
      <p:bold r:id="rId68"/>
      <p:italic r:id="rId69"/>
      <p:boldItalic r:id="rId70"/>
    </p:embeddedFont>
    <p:embeddedFont>
      <p:font typeface="Noto Sans Symbols" panose="020B0604020202020204" charset="0"/>
      <p:regular r:id="rId71"/>
      <p:bold r:id="rId72"/>
      <p:italic r:id="rId73"/>
      <p:boldItalic r:id="rId74"/>
    </p:embeddedFont>
    <p:embeddedFont>
      <p:font typeface="Times" panose="02020603050405020304" pitchFamily="18" charset="0"/>
      <p:regular r:id="rId75"/>
      <p:bold r:id="rId76"/>
      <p:italic r:id="rId77"/>
      <p:boldItalic r:id="rId78"/>
    </p:embeddedFont>
    <p:embeddedFont>
      <p:font typeface="Verdana" panose="020B0604030504040204" pitchFamily="34" charset="0"/>
      <p:regular r:id="rId79"/>
      <p:bold r:id="rId80"/>
      <p:italic r:id="rId81"/>
      <p:boldItalic r:id="rId8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3997" userDrawn="1">
          <p15:clr>
            <a:srgbClr val="A4A3A4"/>
          </p15:clr>
        </p15:guide>
        <p15:guide id="2" pos="285" userDrawn="1">
          <p15:clr>
            <a:srgbClr val="A4A3A4"/>
          </p15:clr>
        </p15:guide>
        <p15:guide id="3" orient="horz" pos="4178" userDrawn="1">
          <p15:clr>
            <a:srgbClr val="A4A3A4"/>
          </p15:clr>
        </p15:guide>
        <p15:guide id="4" orient="horz" pos="119" userDrawn="1">
          <p15:clr>
            <a:srgbClr val="A4A3A4"/>
          </p15:clr>
        </p15:guide>
        <p15:guide id="5" orient="horz" pos="414" userDrawn="1">
          <p15:clr>
            <a:srgbClr val="A4A3A4"/>
          </p15:clr>
        </p15:guide>
        <p15:guide id="6" orient="horz" pos="867" userDrawn="1">
          <p15:clr>
            <a:srgbClr val="A4A3A4"/>
          </p15:clr>
        </p15:guide>
        <p15:guide id="7" pos="2880" userDrawn="1">
          <p15:clr>
            <a:srgbClr val="A4A3A4"/>
          </p15:clr>
        </p15:guide>
        <p15:guide id="8" pos="5465"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Jeffrey Holcomb" initials="" lastIdx="3" clrIdx="0"/>
  <p:cmAuthor id="7" name="ELCOT" initials="E" lastIdx="4" clrIdx="7">
    <p:extLst>
      <p:ext uri="{19B8F6BF-5375-455C-9EA6-DF929625EA0E}">
        <p15:presenceInfo xmlns:p15="http://schemas.microsoft.com/office/powerpoint/2012/main" userId="19152d5317ce410e" providerId="Windows Live"/>
      </p:ext>
    </p:extLst>
  </p:cmAuthor>
  <p:cmAuthor id="1" name="Ruchi Sachdev" initials="" lastIdx="8" clrIdx="1"/>
  <p:cmAuthor id="8" name="Editorial Integra (Integra)" initials="EI" lastIdx="2" clrIdx="8">
    <p:extLst>
      <p:ext uri="{19B8F6BF-5375-455C-9EA6-DF929625EA0E}">
        <p15:presenceInfo xmlns:p15="http://schemas.microsoft.com/office/powerpoint/2012/main" userId="Editorial Integra (Integra)" providerId="None"/>
      </p:ext>
    </p:extLst>
  </p:cmAuthor>
  <p:cmAuthor id="2" name="Sarah Reusché" initials="" lastIdx="13" clrIdx="2"/>
  <p:cmAuthor id="9" name="Kovarthanan Rajamoorthy" initials="KR" lastIdx="1" clrIdx="9">
    <p:extLst>
      <p:ext uri="{19B8F6BF-5375-455C-9EA6-DF929625EA0E}">
        <p15:presenceInfo xmlns:p15="http://schemas.microsoft.com/office/powerpoint/2012/main" userId="S-1-5-21-1408920735-363312195-2789242753-66145" providerId="AD"/>
      </p:ext>
    </p:extLst>
  </p:cmAuthor>
  <p:cmAuthor id="3" name="Nitin Shankar" initials="" lastIdx="6" clrIdx="3"/>
  <p:cmAuthor id="4" name="Kristen Flathman" initials="" lastIdx="1" clrIdx="4"/>
  <p:cmAuthor id="5" name="Ben Schroeter" initials="" lastIdx="0" clrIdx="5"/>
  <p:cmAuthor id="6" name="AnnMarie Short" initials="AS" lastIdx="35" clrIdx="6">
    <p:extLst>
      <p:ext uri="{19B8F6BF-5375-455C-9EA6-DF929625EA0E}">
        <p15:presenceInfo xmlns:p15="http://schemas.microsoft.com/office/powerpoint/2012/main" userId="5a9a73d1263ca8f0"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FA3"/>
    <a:srgbClr val="D4EAE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0F9630F-82C1-40B7-BC3A-925EFCFF5E92}">
  <a:tblStyle styleId="{40F9630F-82C1-40B7-BC3A-925EFCFF5E92}" styleName="Table_0">
    <a:wholeTbl>
      <a:tcTxStyle b="off" i="off">
        <a:font>
          <a:latin typeface="Arial"/>
          <a:ea typeface="Arial"/>
          <a:cs typeface="Arial"/>
        </a:font>
        <a:schemeClr val="dk1"/>
      </a:tcTxStyle>
      <a:tcStyle>
        <a:tcBdr>
          <a:left>
            <a:ln w="9525" cap="flat" cmpd="sng">
              <a:solidFill>
                <a:srgbClr val="000000">
                  <a:alpha val="0"/>
                </a:srgbClr>
              </a:solidFill>
              <a:prstDash val="solid"/>
              <a:round/>
              <a:headEnd type="none" w="med" len="med"/>
              <a:tailEnd type="none" w="med" len="med"/>
            </a:ln>
          </a:left>
          <a:right>
            <a:ln w="9525" cap="flat" cmpd="sng">
              <a:solidFill>
                <a:srgbClr val="000000">
                  <a:alpha val="0"/>
                </a:srgbClr>
              </a:solidFill>
              <a:prstDash val="solid"/>
              <a:round/>
              <a:headEnd type="none" w="med" len="med"/>
              <a:tailEnd type="none" w="med" len="med"/>
            </a:ln>
          </a:right>
          <a:top>
            <a:ln w="12700" cap="flat" cmpd="sng">
              <a:solidFill>
                <a:schemeClr val="accent1"/>
              </a:solidFill>
              <a:prstDash val="solid"/>
              <a:round/>
              <a:headEnd type="none" w="med" len="med"/>
              <a:tailEnd type="none" w="med" len="med"/>
            </a:ln>
          </a:top>
          <a:bottom>
            <a:ln w="12700" cap="flat" cmpd="sng">
              <a:solidFill>
                <a:schemeClr val="accent1"/>
              </a:solidFill>
              <a:prstDash val="solid"/>
              <a:round/>
              <a:headEnd type="none" w="med" len="med"/>
              <a:tailEnd type="none" w="med" len="med"/>
            </a:ln>
          </a:bottom>
          <a:insideH>
            <a:ln w="9525" cap="flat" cmpd="sng">
              <a:solidFill>
                <a:srgbClr val="000000">
                  <a:alpha val="0"/>
                </a:srgbClr>
              </a:solidFill>
              <a:prstDash val="solid"/>
              <a:round/>
              <a:headEnd type="none" w="med" len="med"/>
              <a:tailEnd type="none" w="med" len="med"/>
            </a:ln>
          </a:insideH>
          <a:insideV>
            <a:ln w="9525" cap="flat" cmpd="sng">
              <a:solidFill>
                <a:srgbClr val="000000">
                  <a:alpha val="0"/>
                </a:srgbClr>
              </a:solidFill>
              <a:prstDash val="solid"/>
              <a:round/>
              <a:headEnd type="none" w="med" len="med"/>
              <a:tailEnd type="none" w="med" len="med"/>
            </a:ln>
          </a:insideV>
        </a:tcBdr>
        <a:fill>
          <a:solidFill>
            <a:srgbClr val="FFFFFF">
              <a:alpha val="0"/>
            </a:srgbClr>
          </a:solid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i="off"/>
      <a:tcStyle>
        <a:tcBdr/>
      </a:tcStyle>
    </a:lastCol>
    <a:firstCol>
      <a:tcTxStyle b="on" i="off"/>
      <a:tcStyle>
        <a:tcBdr/>
      </a:tcStyle>
    </a:firstCol>
    <a:lastRow>
      <a:tcTxStyle b="on" i="off"/>
      <a:tcStyle>
        <a:tcBdr>
          <a:top>
            <a:ln w="12700" cap="flat" cmpd="sng">
              <a:solidFill>
                <a:schemeClr val="accent1"/>
              </a:solidFill>
              <a:prstDash val="solid"/>
              <a:round/>
              <a:headEnd type="none" w="med" len="med"/>
              <a:tailEnd type="none" w="med" len="med"/>
            </a:ln>
          </a:top>
        </a:tcBdr>
        <a:fill>
          <a:solidFill>
            <a:srgbClr val="FFFFFF">
              <a:alpha val="0"/>
            </a:srgbClr>
          </a:solidFill>
        </a:fill>
      </a:tcStyle>
    </a:lastRow>
    <a:firstRow>
      <a:tcTxStyle b="on" i="off"/>
      <a:tcStyle>
        <a:tcBdr>
          <a:bottom>
            <a:ln w="12700" cap="flat" cmpd="sng">
              <a:solidFill>
                <a:schemeClr val="accent1"/>
              </a:solidFill>
              <a:prstDash val="solid"/>
              <a:round/>
              <a:headEnd type="none" w="med" len="med"/>
              <a:tailEnd type="none" w="med" len="med"/>
            </a:ln>
          </a:bottom>
        </a:tcBdr>
        <a:fill>
          <a:solidFill>
            <a:srgbClr val="FFFFFF">
              <a:alpha val="0"/>
            </a:srgbClr>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114" autoAdjust="0"/>
    <p:restoredTop sz="86010" autoAdjust="0"/>
  </p:normalViewPr>
  <p:slideViewPr>
    <p:cSldViewPr snapToGrid="0" snapToObjects="1">
      <p:cViewPr varScale="1">
        <p:scale>
          <a:sx n="97" d="100"/>
          <a:sy n="97" d="100"/>
        </p:scale>
        <p:origin x="2322" y="84"/>
      </p:cViewPr>
      <p:guideLst>
        <p:guide orient="horz" pos="3997"/>
        <p:guide pos="285"/>
        <p:guide orient="horz" pos="4178"/>
        <p:guide orient="horz" pos="119"/>
        <p:guide orient="horz" pos="414"/>
        <p:guide orient="horz" pos="867"/>
        <p:guide pos="2880"/>
        <p:guide pos="5465"/>
      </p:guideLst>
    </p:cSldViewPr>
  </p:slideViewPr>
  <p:outlineViewPr>
    <p:cViewPr>
      <p:scale>
        <a:sx n="33" d="100"/>
        <a:sy n="33" d="100"/>
      </p:scale>
      <p:origin x="0" y="0"/>
    </p:cViewPr>
  </p:outlineViewPr>
  <p:notesTextViewPr>
    <p:cViewPr>
      <p:scale>
        <a:sx n="150" d="100"/>
        <a:sy n="150" d="100"/>
      </p:scale>
      <p:origin x="0" y="0"/>
    </p:cViewPr>
  </p:notesTextViewPr>
  <p:sorterViewPr>
    <p:cViewPr>
      <p:scale>
        <a:sx n="100" d="100"/>
        <a:sy n="100" d="100"/>
      </p:scale>
      <p:origin x="0" y="-3346"/>
    </p:cViewPr>
  </p:sorterViewPr>
  <p:notesViewPr>
    <p:cSldViewPr snapToGrid="0" snapToObjects="1">
      <p:cViewPr varScale="1">
        <p:scale>
          <a:sx n="68" d="100"/>
          <a:sy n="68" d="100"/>
        </p:scale>
        <p:origin x="3060" y="72"/>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font" Target="fonts/font5.fntdata"/><Relationship Id="rId68" Type="http://schemas.openxmlformats.org/officeDocument/2006/relationships/font" Target="fonts/font10.fntdata"/><Relationship Id="rId84" Type="http://schemas.openxmlformats.org/officeDocument/2006/relationships/presProps" Target="presProps.xml"/><Relationship Id="rId16" Type="http://schemas.openxmlformats.org/officeDocument/2006/relationships/slide" Target="slides/slide11.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handoutMaster" Target="handoutMasters/handoutMaster1.xml"/><Relationship Id="rId74" Type="http://schemas.openxmlformats.org/officeDocument/2006/relationships/font" Target="fonts/font16.fntdata"/><Relationship Id="rId79" Type="http://schemas.openxmlformats.org/officeDocument/2006/relationships/font" Target="fonts/font21.fntdata"/><Relationship Id="rId5" Type="http://schemas.openxmlformats.org/officeDocument/2006/relationships/slideMaster" Target="slideMasters/slideMaster2.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font" Target="fonts/font6.fntdata"/><Relationship Id="rId69" Type="http://schemas.openxmlformats.org/officeDocument/2006/relationships/font" Target="fonts/font11.fntdata"/><Relationship Id="rId77" Type="http://schemas.openxmlformats.org/officeDocument/2006/relationships/font" Target="fonts/font19.fntdata"/><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font" Target="fonts/font14.fntdata"/><Relationship Id="rId80" Type="http://schemas.openxmlformats.org/officeDocument/2006/relationships/font" Target="fonts/font22.fntdata"/><Relationship Id="rId85"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font" Target="fonts/font1.fntdata"/><Relationship Id="rId67" Type="http://schemas.openxmlformats.org/officeDocument/2006/relationships/font" Target="fonts/font9.fntdata"/><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font" Target="fonts/font4.fntdata"/><Relationship Id="rId70" Type="http://schemas.openxmlformats.org/officeDocument/2006/relationships/font" Target="fonts/font12.fntdata"/><Relationship Id="rId75" Type="http://schemas.openxmlformats.org/officeDocument/2006/relationships/font" Target="fonts/font17.fntdata"/><Relationship Id="rId83"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notesMaster" Target="notesMasters/notesMaster1.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font" Target="fonts/font2.fntdata"/><Relationship Id="rId65" Type="http://schemas.openxmlformats.org/officeDocument/2006/relationships/font" Target="fonts/font7.fntdata"/><Relationship Id="rId73" Type="http://schemas.openxmlformats.org/officeDocument/2006/relationships/font" Target="fonts/font15.fntdata"/><Relationship Id="rId78" Type="http://schemas.openxmlformats.org/officeDocument/2006/relationships/font" Target="fonts/font20.fntdata"/><Relationship Id="rId81" Type="http://schemas.openxmlformats.org/officeDocument/2006/relationships/font" Target="fonts/font23.fntdata"/><Relationship Id="rId86"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font" Target="fonts/font18.fntdata"/><Relationship Id="rId7" Type="http://schemas.openxmlformats.org/officeDocument/2006/relationships/slide" Target="slides/slide2.xml"/><Relationship Id="rId71" Type="http://schemas.openxmlformats.org/officeDocument/2006/relationships/font" Target="fonts/font13.fntdata"/><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font" Target="fonts/font8.fntdata"/><Relationship Id="rId87" Type="http://schemas.openxmlformats.org/officeDocument/2006/relationships/tableStyles" Target="tableStyles.xml"/><Relationship Id="rId61" Type="http://schemas.openxmlformats.org/officeDocument/2006/relationships/font" Target="fonts/font3.fntdata"/><Relationship Id="rId82" Type="http://schemas.openxmlformats.org/officeDocument/2006/relationships/font" Target="fonts/font24.fntdata"/></Relationships>
</file>

<file path=ppt/drawings/_rels/vmlDrawing1.vml.rels><?xml version="1.0" encoding="UTF-8" standalone="yes"?>
<Relationships xmlns="http://schemas.openxmlformats.org/package/2006/relationships"><Relationship Id="rId3" Type="http://schemas.openxmlformats.org/officeDocument/2006/relationships/image" Target="../media/image30.wmf"/><Relationship Id="rId2" Type="http://schemas.openxmlformats.org/officeDocument/2006/relationships/image" Target="../media/image29.wmf"/><Relationship Id="rId1" Type="http://schemas.openxmlformats.org/officeDocument/2006/relationships/image" Target="../media/image28.wmf"/><Relationship Id="rId4" Type="http://schemas.openxmlformats.org/officeDocument/2006/relationships/image" Target="../media/image31.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885CB01-6679-D646-ACB3-8B04B786C15F}" type="datetimeFigureOut">
              <a:rPr lang="en-US" smtClean="0"/>
              <a:t>5/13/2025</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2AC0F4D-8A6F-1C4A-B6BF-1558431E4F79}" type="slidenum">
              <a:rPr lang="en-US" smtClean="0"/>
              <a:t>‹#›</a:t>
            </a:fld>
            <a:endParaRPr lang="en-US" dirty="0"/>
          </a:p>
        </p:txBody>
      </p:sp>
    </p:spTree>
    <p:extLst>
      <p:ext uri="{BB962C8B-B14F-4D97-AF65-F5344CB8AC3E}">
        <p14:creationId xmlns:p14="http://schemas.microsoft.com/office/powerpoint/2010/main" val="35540630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799" cy="4572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4" name="Shape 4"/>
          <p:cNvSpPr txBox="1">
            <a:spLocks noGrp="1"/>
          </p:cNvSpPr>
          <p:nvPr>
            <p:ph type="dt" idx="10"/>
          </p:nvPr>
        </p:nvSpPr>
        <p:spPr>
          <a:xfrm>
            <a:off x="3884612" y="0"/>
            <a:ext cx="2971799" cy="457200"/>
          </a:xfrm>
          <a:prstGeom prst="rect">
            <a:avLst/>
          </a:prstGeom>
          <a:noFill/>
          <a:ln>
            <a:noFill/>
          </a:ln>
        </p:spPr>
        <p:txBody>
          <a:bodyPr lIns="91425" tIns="91425" rIns="91425" bIns="91425" anchor="t" anchorCtr="0"/>
          <a:lstStyle>
            <a:lvl1pPr marL="0" marR="0" lvl="0" indent="0" algn="r"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5" name="Shape 5"/>
          <p:cNvSpPr>
            <a:spLocks noGrp="1" noRot="1" noChangeAspect="1"/>
          </p:cNvSpPr>
          <p:nvPr>
            <p:ph type="sldImg" idx="3"/>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200" b="0" i="0" u="none" strike="noStrike" cap="none">
                <a:solidFill>
                  <a:schemeClr val="dk1"/>
                </a:solidFill>
                <a:latin typeface="Arial"/>
                <a:ea typeface="Arial"/>
                <a:cs typeface="Arial"/>
                <a:sym typeface="Arial"/>
              </a:defRPr>
            </a:lvl2pPr>
            <a:lvl3pPr marL="914400" marR="0" lvl="2" indent="0" algn="l" rtl="0">
              <a:spcBef>
                <a:spcPts val="0"/>
              </a:spcBef>
              <a:buNone/>
              <a:defRPr sz="1200" b="0" i="0" u="none" strike="noStrike" cap="none">
                <a:solidFill>
                  <a:schemeClr val="dk1"/>
                </a:solidFill>
                <a:latin typeface="Arial"/>
                <a:ea typeface="Arial"/>
                <a:cs typeface="Arial"/>
                <a:sym typeface="Arial"/>
              </a:defRPr>
            </a:lvl3pPr>
            <a:lvl4pPr marL="1371600" marR="0" lvl="3" indent="0" algn="l" rtl="0">
              <a:spcBef>
                <a:spcPts val="0"/>
              </a:spcBef>
              <a:buNone/>
              <a:defRPr sz="1200" b="0" i="0" u="none" strike="noStrike" cap="none">
                <a:solidFill>
                  <a:schemeClr val="dk1"/>
                </a:solidFill>
                <a:latin typeface="Arial"/>
                <a:ea typeface="Arial"/>
                <a:cs typeface="Arial"/>
                <a:sym typeface="Arial"/>
              </a:defRPr>
            </a:lvl4pPr>
            <a:lvl5pPr marL="1828800" marR="0" lvl="4" indent="0" algn="l" rtl="0">
              <a:spcBef>
                <a:spcPts val="0"/>
              </a:spcBef>
              <a:buNone/>
              <a:defRPr sz="1200" b="0" i="0" u="none" strike="noStrike" cap="none">
                <a:solidFill>
                  <a:schemeClr val="dk1"/>
                </a:solidFill>
                <a:latin typeface="Arial"/>
                <a:ea typeface="Arial"/>
                <a:cs typeface="Arial"/>
                <a:sym typeface="Arial"/>
              </a:defRPr>
            </a:lvl5pPr>
            <a:lvl6pPr marL="2286000" marR="0" lvl="5" indent="0" algn="l" rtl="0">
              <a:spcBef>
                <a:spcPts val="0"/>
              </a:spcBef>
              <a:buNone/>
              <a:defRPr sz="1200" b="0" i="0" u="none" strike="noStrike" cap="none">
                <a:solidFill>
                  <a:schemeClr val="dk1"/>
                </a:solidFill>
                <a:latin typeface="Arial"/>
                <a:ea typeface="Arial"/>
                <a:cs typeface="Arial"/>
                <a:sym typeface="Arial"/>
              </a:defRPr>
            </a:lvl6pPr>
            <a:lvl7pPr marL="2743200" marR="0" lvl="6" indent="0" algn="l" rtl="0">
              <a:spcBef>
                <a:spcPts val="0"/>
              </a:spcBef>
              <a:buNone/>
              <a:defRPr sz="1200" b="0" i="0" u="none" strike="noStrike" cap="none">
                <a:solidFill>
                  <a:schemeClr val="dk1"/>
                </a:solidFill>
                <a:latin typeface="Arial"/>
                <a:ea typeface="Arial"/>
                <a:cs typeface="Arial"/>
                <a:sym typeface="Arial"/>
              </a:defRPr>
            </a:lvl7pPr>
            <a:lvl8pPr marL="3200400" marR="0" lvl="7" indent="0" algn="l" rtl="0">
              <a:spcBef>
                <a:spcPts val="0"/>
              </a:spcBef>
              <a:buNone/>
              <a:defRPr sz="1200" b="0" i="0" u="none" strike="noStrike" cap="none">
                <a:solidFill>
                  <a:schemeClr val="dk1"/>
                </a:solidFill>
                <a:latin typeface="Arial"/>
                <a:ea typeface="Arial"/>
                <a:cs typeface="Arial"/>
                <a:sym typeface="Arial"/>
              </a:defRPr>
            </a:lvl8pPr>
            <a:lvl9pPr marL="3657600" marR="0" lvl="8" indent="0" algn="l" rtl="0">
              <a:spcBef>
                <a:spcPts val="0"/>
              </a:spcBef>
              <a:buNone/>
              <a:defRPr sz="1200" b="0" i="0" u="none" strike="noStrike" cap="none">
                <a:solidFill>
                  <a:schemeClr val="dk1"/>
                </a:solidFill>
                <a:latin typeface="Arial"/>
                <a:ea typeface="Arial"/>
                <a:cs typeface="Arial"/>
                <a:sym typeface="Arial"/>
              </a:defRPr>
            </a:lvl9pPr>
          </a:lstStyle>
          <a:p>
            <a:endParaRPr/>
          </a:p>
        </p:txBody>
      </p:sp>
      <p:sp>
        <p:nvSpPr>
          <p:cNvPr id="7" name="Shape 7"/>
          <p:cNvSpPr txBox="1">
            <a:spLocks noGrp="1"/>
          </p:cNvSpPr>
          <p:nvPr>
            <p:ph type="ftr" idx="11"/>
          </p:nvPr>
        </p:nvSpPr>
        <p:spPr>
          <a:xfrm>
            <a:off x="0" y="8685213"/>
            <a:ext cx="2971799" cy="457200"/>
          </a:xfrm>
          <a:prstGeom prst="rect">
            <a:avLst/>
          </a:prstGeom>
          <a:noFill/>
          <a:ln>
            <a:noFill/>
          </a:ln>
        </p:spPr>
        <p:txBody>
          <a:bodyPr lIns="91425" tIns="91425" rIns="91425" bIns="91425" anchor="b"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8" name="Shape 8"/>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Arial"/>
                <a:ea typeface="Arial"/>
                <a:cs typeface="Arial"/>
                <a:sym typeface="Arial"/>
              </a:rPr>
              <a:t>‹#›</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457102709"/>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www.biography.com/activist/chelsea-manning" TargetMode="External"/><Relationship Id="rId2" Type="http://schemas.openxmlformats.org/officeDocument/2006/relationships/slide" Target="../slides/slide16.xml"/><Relationship Id="rId1" Type="http://schemas.openxmlformats.org/officeDocument/2006/relationships/notesMaster" Target="../notesMasters/notesMaster1.xml"/><Relationship Id="rId4" Type="http://schemas.openxmlformats.org/officeDocument/2006/relationships/hyperlink" Target="https://www.biography.com/people/barack-obama-12782369" TargetMode="Externa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dirty="0">
                <a:solidFill>
                  <a:schemeClr val="dk1"/>
                </a:solidFill>
                <a:latin typeface="Arial" panose="020B0604020202020204" pitchFamily="34" charset="0"/>
                <a:ea typeface="Arial"/>
                <a:cs typeface="Arial" panose="020B0604020202020204" pitchFamily="34" charset="0"/>
                <a:sym typeface="Arial"/>
              </a:rPr>
              <a:t>If this PowerPoint presentation contains mathematical equations, you may need to check that your computer has the following installed:</a:t>
            </a:r>
          </a:p>
          <a:p>
            <a:r>
              <a:rPr lang="en-US" sz="1200" b="0" i="0" u="none" strike="noStrike" kern="1200" cap="none" dirty="0">
                <a:solidFill>
                  <a:schemeClr val="dk1"/>
                </a:solidFill>
                <a:latin typeface="Arial" panose="020B0604020202020204" pitchFamily="34" charset="0"/>
                <a:ea typeface="Arial"/>
                <a:cs typeface="Arial" panose="020B0604020202020204" pitchFamily="34" charset="0"/>
                <a:sym typeface="Arial"/>
              </a:rPr>
              <a:t>1) </a:t>
            </a:r>
            <a:r>
              <a:rPr lang="en-US" sz="1200" b="0" i="0" u="none" strike="noStrike" kern="1200" cap="none" dirty="0" err="1">
                <a:solidFill>
                  <a:schemeClr val="dk1"/>
                </a:solidFill>
                <a:latin typeface="Arial" panose="020B0604020202020204" pitchFamily="34" charset="0"/>
                <a:ea typeface="Arial"/>
                <a:cs typeface="Arial" panose="020B0604020202020204" pitchFamily="34" charset="0"/>
                <a:sym typeface="Arial"/>
              </a:rPr>
              <a:t>MathType</a:t>
            </a:r>
            <a:r>
              <a:rPr lang="en-US" sz="1200" b="0" i="0" u="none" strike="noStrike" kern="1200" cap="none" dirty="0">
                <a:solidFill>
                  <a:schemeClr val="dk1"/>
                </a:solidFill>
                <a:latin typeface="Arial" panose="020B0604020202020204" pitchFamily="34" charset="0"/>
                <a:ea typeface="Arial"/>
                <a:cs typeface="Arial" panose="020B0604020202020204" pitchFamily="34" charset="0"/>
                <a:sym typeface="Arial"/>
              </a:rPr>
              <a:t> Plugin</a:t>
            </a:r>
          </a:p>
          <a:p>
            <a:r>
              <a:rPr lang="en-US" sz="1200" b="0" i="0" u="none" strike="noStrike" kern="1200" cap="none" dirty="0">
                <a:solidFill>
                  <a:schemeClr val="dk1"/>
                </a:solidFill>
                <a:latin typeface="Arial" panose="020B0604020202020204" pitchFamily="34" charset="0"/>
                <a:ea typeface="Arial"/>
                <a:cs typeface="Arial" panose="020B0604020202020204" pitchFamily="34" charset="0"/>
                <a:sym typeface="Arial"/>
              </a:rPr>
              <a:t>2) Math Player (free versions available)</a:t>
            </a:r>
          </a:p>
          <a:p>
            <a:r>
              <a:rPr lang="en-US" sz="1200" b="0" i="0" u="none" strike="noStrike" kern="1200" cap="none" dirty="0">
                <a:solidFill>
                  <a:schemeClr val="dk1"/>
                </a:solidFill>
                <a:latin typeface="Arial" panose="020B0604020202020204" pitchFamily="34" charset="0"/>
                <a:ea typeface="Arial"/>
                <a:cs typeface="Arial" panose="020B0604020202020204" pitchFamily="34" charset="0"/>
                <a:sym typeface="Arial"/>
              </a:rPr>
              <a:t>3) NVDA Reader (free versions available)</a:t>
            </a:r>
          </a:p>
          <a:p>
            <a:endParaRPr lang="en-US" sz="1200" b="0" i="0" u="none" strike="noStrike" kern="1200" cap="none" dirty="0">
              <a:solidFill>
                <a:schemeClr val="dk1"/>
              </a:solidFill>
              <a:latin typeface="Arial" panose="020B0604020202020204" pitchFamily="34" charset="0"/>
              <a:cs typeface="Arial" panose="020B0604020202020204" pitchFamily="34" charset="0"/>
              <a:sym typeface="Arial"/>
            </a:endParaRPr>
          </a:p>
          <a:p>
            <a:r>
              <a:rPr lang="en-US" altLang="en-US" dirty="0">
                <a:latin typeface="Arial" panose="020B0604020202020204" pitchFamily="34" charset="0"/>
                <a:ea typeface="ＭＳ Ｐゴシック" panose="020B0600070205080204" pitchFamily="34" charset="-128"/>
                <a:cs typeface="Arial" panose="020B0604020202020204" pitchFamily="34" charset="0"/>
              </a:rPr>
              <a:t>This chapter covers a number of topics that, for want of a better term, we categorize as human resources security. The subject is a broad one, and a full discussion is well beyond the scope of this book. In this chapter, we look at some important issues in this area.</a:t>
            </a:r>
            <a:endParaRPr lang="en-US" sz="1200" kern="1200" dirty="0">
              <a:solidFill>
                <a:schemeClr val="tx1"/>
              </a:solidFill>
              <a:effectLst/>
              <a:latin typeface="Arial" panose="020B0604020202020204" pitchFamily="34" charset="0"/>
              <a:ea typeface="ＭＳ Ｐゴシック" pitchFamily="-110" charset="-128"/>
              <a:cs typeface="Arial" panose="020B0604020202020204" pitchFamily="34" charset="0"/>
            </a:endParaRP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606026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a:extLst>
              <a:ext uri="{FF2B5EF4-FFF2-40B4-BE49-F238E27FC236}">
                <a16:creationId xmlns:a16="http://schemas.microsoft.com/office/drawing/2014/main" id="{69F6BCEC-8098-F187-57AE-29E65E5CFA0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99A5F83C-71C8-47C6-9ABA-60B90ADDCC2C}" type="slidenum">
              <a:rPr lang="en-AU" altLang="en-US" smtClean="0">
                <a:latin typeface="Arial" panose="020B0604020202020204" pitchFamily="34" charset="0"/>
              </a:rPr>
              <a:pPr>
                <a:spcBef>
                  <a:spcPct val="0"/>
                </a:spcBef>
              </a:pPr>
              <a:t>15</a:t>
            </a:fld>
            <a:endParaRPr lang="en-AU" altLang="en-US">
              <a:latin typeface="Arial" panose="020B0604020202020204" pitchFamily="34" charset="0"/>
            </a:endParaRPr>
          </a:p>
        </p:txBody>
      </p:sp>
      <p:sp>
        <p:nvSpPr>
          <p:cNvPr id="40963" name="Rectangle 2">
            <a:extLst>
              <a:ext uri="{FF2B5EF4-FFF2-40B4-BE49-F238E27FC236}">
                <a16:creationId xmlns:a16="http://schemas.microsoft.com/office/drawing/2014/main" id="{5A6F829E-E974-09EC-ED14-84182314E54C}"/>
              </a:ext>
            </a:extLst>
          </p:cNvPr>
          <p:cNvSpPr>
            <a:spLocks noGrp="1" noRot="1" noChangeAspect="1" noChangeArrowheads="1" noTextEdit="1"/>
          </p:cNvSpPr>
          <p:nvPr>
            <p:ph type="sldImg"/>
          </p:nvPr>
        </p:nvSpPr>
        <p:spPr>
          <a:ln/>
        </p:spPr>
      </p:sp>
      <p:sp>
        <p:nvSpPr>
          <p:cNvPr id="40964" name="Rectangle 3">
            <a:extLst>
              <a:ext uri="{FF2B5EF4-FFF2-40B4-BE49-F238E27FC236}">
                <a16:creationId xmlns:a16="http://schemas.microsoft.com/office/drawing/2014/main" id="{B1BC4C01-EE7F-F2D3-8ABA-A13C34E67E0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Times New Roman" panose="02020603050405020304" pitchFamily="18" charset="0"/>
              </a:rPr>
              <a:t>Table 6.1c, based on [RADC04] summarizes examples of insider behavior.</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a:extLst>
              <a:ext uri="{FF2B5EF4-FFF2-40B4-BE49-F238E27FC236}">
                <a16:creationId xmlns:a16="http://schemas.microsoft.com/office/drawing/2014/main" id="{D208A70D-01B6-571B-4610-467C7EF1CDA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80E5342E-49BB-4B7A-AEE1-45CD068AC581}" type="slidenum">
              <a:rPr lang="en-AU" altLang="en-US" smtClean="0">
                <a:latin typeface="Arial" panose="020B0604020202020204" pitchFamily="34" charset="0"/>
              </a:rPr>
              <a:pPr>
                <a:spcBef>
                  <a:spcPct val="0"/>
                </a:spcBef>
              </a:pPr>
              <a:t>16</a:t>
            </a:fld>
            <a:endParaRPr lang="en-AU" altLang="en-US">
              <a:latin typeface="Arial" panose="020B0604020202020204" pitchFamily="34" charset="0"/>
            </a:endParaRPr>
          </a:p>
        </p:txBody>
      </p:sp>
      <p:sp>
        <p:nvSpPr>
          <p:cNvPr id="43011" name="Rectangle 2">
            <a:extLst>
              <a:ext uri="{FF2B5EF4-FFF2-40B4-BE49-F238E27FC236}">
                <a16:creationId xmlns:a16="http://schemas.microsoft.com/office/drawing/2014/main" id="{0AE1D28A-D782-44CD-07AD-C7DD4013780B}"/>
              </a:ext>
            </a:extLst>
          </p:cNvPr>
          <p:cNvSpPr>
            <a:spLocks noGrp="1" noRot="1" noChangeAspect="1" noChangeArrowheads="1" noTextEdit="1"/>
          </p:cNvSpPr>
          <p:nvPr>
            <p:ph type="sldImg"/>
          </p:nvPr>
        </p:nvSpPr>
        <p:spPr>
          <a:ln/>
        </p:spPr>
      </p:sp>
      <p:sp>
        <p:nvSpPr>
          <p:cNvPr id="43012" name="Rectangle 3">
            <a:extLst>
              <a:ext uri="{FF2B5EF4-FFF2-40B4-BE49-F238E27FC236}">
                <a16:creationId xmlns:a16="http://schemas.microsoft.com/office/drawing/2014/main" id="{6050C365-73BE-F88B-8340-9A2E961E250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Times New Roman" panose="02020603050405020304" pitchFamily="18" charset="0"/>
              </a:rPr>
              <a:t>Table 6.1c, based on [RADC04] summarizes examples of insider behavior.</a:t>
            </a:r>
          </a:p>
          <a:p>
            <a:pPr eaLnBrk="1" hangingPunct="1"/>
            <a:endParaRPr lang="en-US" altLang="en-US">
              <a:latin typeface="Times New Roman" panose="02020603050405020304" pitchFamily="18" charset="0"/>
            </a:endParaRPr>
          </a:p>
          <a:p>
            <a:pPr eaLnBrk="1" hangingPunct="1"/>
            <a:r>
              <a:rPr lang="en-US" altLang="en-US">
                <a:latin typeface="Times New Roman" panose="02020603050405020304" pitchFamily="18" charset="0"/>
                <a:hlinkClick r:id="rId3"/>
              </a:rPr>
              <a:t>Chelsea Manning - Life, Jail &amp; Facts – Biography</a:t>
            </a:r>
            <a:r>
              <a:rPr lang="en-US" altLang="en-US">
                <a:latin typeface="Times New Roman" panose="02020603050405020304" pitchFamily="18" charset="0"/>
              </a:rPr>
              <a:t> </a:t>
            </a:r>
            <a:r>
              <a:rPr lang="en-US" altLang="en-US">
                <a:solidFill>
                  <a:srgbClr val="333333"/>
                </a:solidFill>
                <a:latin typeface="open-sans"/>
              </a:rPr>
              <a:t>Chelsea Manning, who was born as Bradley Manning, joined the Army in 2007 and was sent to Iraq in 2009. There she had access to classified information that she described as profoundly troubling. Manning gave much of this information to WikiLeaks and was later arrested after her actions were reported to the U.S. government by a hacker confidant. On July 30, 2013, Manning was found guilty of espionage and theft, but not guilty of aiding the enemy and sentenced to 35 years in prison. President </a:t>
            </a:r>
            <a:r>
              <a:rPr lang="en-US" altLang="en-US" u="sng">
                <a:solidFill>
                  <a:srgbClr val="A00000"/>
                </a:solidFill>
                <a:latin typeface="open-sans"/>
                <a:hlinkClick r:id="rId4"/>
              </a:rPr>
              <a:t>Barack Obama</a:t>
            </a:r>
            <a:r>
              <a:rPr lang="en-US" altLang="en-US">
                <a:solidFill>
                  <a:srgbClr val="333333"/>
                </a:solidFill>
                <a:latin typeface="open-sans"/>
              </a:rPr>
              <a:t> commuted Manning's remaining sentence, and she was released from prison on May 17, 2017.</a:t>
            </a:r>
            <a:endParaRPr lang="en-US" altLang="en-US">
              <a:latin typeface="Times New Roman" panose="02020603050405020304" pitchFamily="18"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Slide Image Placeholder 1">
            <a:extLst>
              <a:ext uri="{FF2B5EF4-FFF2-40B4-BE49-F238E27FC236}">
                <a16:creationId xmlns:a16="http://schemas.microsoft.com/office/drawing/2014/main" id="{CCA93A5B-E373-D695-5E87-66B0CDE9122A}"/>
              </a:ext>
            </a:extLst>
          </p:cNvPr>
          <p:cNvSpPr>
            <a:spLocks noGrp="1" noRot="1" noChangeAspect="1" noChangeArrowheads="1" noTextEdit="1"/>
          </p:cNvSpPr>
          <p:nvPr>
            <p:ph type="sldImg"/>
          </p:nvPr>
        </p:nvSpPr>
        <p:spPr>
          <a:ln/>
        </p:spPr>
      </p:sp>
      <p:sp>
        <p:nvSpPr>
          <p:cNvPr id="45059" name="Notes Placeholder 2">
            <a:extLst>
              <a:ext uri="{FF2B5EF4-FFF2-40B4-BE49-F238E27FC236}">
                <a16:creationId xmlns:a16="http://schemas.microsoft.com/office/drawing/2014/main" id="{D8EE37B0-9207-1E03-59E7-60288E15CFD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45060" name="Slide Number Placeholder 3">
            <a:extLst>
              <a:ext uri="{FF2B5EF4-FFF2-40B4-BE49-F238E27FC236}">
                <a16:creationId xmlns:a16="http://schemas.microsoft.com/office/drawing/2014/main" id="{82ED6643-9826-E03C-B4E5-C352CE40897F}"/>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5F5C08A7-BFB7-4AF9-923A-7F8F63E132C8}" type="slidenum">
              <a:rPr lang="en-AU" altLang="en-US" smtClean="0"/>
              <a:pPr/>
              <a:t>17</a:t>
            </a:fld>
            <a:endParaRPr lang="en-AU"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a:latin typeface="Arial" panose="020B0604020202020204" pitchFamily="34" charset="0"/>
                <a:ea typeface="ＭＳ Ｐゴシック" panose="020B0600070205080204" pitchFamily="34" charset="-128"/>
                <a:cs typeface="Arial" panose="020B0604020202020204" pitchFamily="34" charset="0"/>
              </a:rPr>
              <a:t>A number of N I S T documents, as well as I S O 27002, recognize that the learning objectives for an employee with respect to security depend on the employee’s role. There is a need for a continuum of learning programs that starts with awareness, builds to training, and evolves into education. Figure 17.1 shows a model that outlines the learning needed as an employee assumes different roles and responsibilities with respect to information systems, including equipment and data. Beginning at the bottom of the model, all employees need an awareness of the importance of security and a general understanding of policies, procedures, and restrictions. Training, represented by the two middle layers, is required for individuals who will be using I T systems and data and, therefore, need more detailed knowledge of I T security threats, vulnerabilities, and safeguards. The top layer applies primarily to individuals who</a:t>
            </a:r>
            <a:r>
              <a:rPr lang="en-US" altLang="en-US" baseline="0" dirty="0">
                <a:latin typeface="Arial" panose="020B0604020202020204" pitchFamily="34" charset="0"/>
                <a:ea typeface="ＭＳ Ｐゴシック" panose="020B0600070205080204" pitchFamily="34" charset="-128"/>
                <a:cs typeface="Arial" panose="020B0604020202020204" pitchFamily="34" charset="0"/>
              </a:rPr>
              <a:t> </a:t>
            </a:r>
            <a:r>
              <a:rPr lang="en-US" altLang="en-US" dirty="0">
                <a:latin typeface="Arial" panose="020B0604020202020204" pitchFamily="34" charset="0"/>
                <a:ea typeface="ＭＳ Ｐゴシック" panose="020B0600070205080204" pitchFamily="34" charset="-128"/>
                <a:cs typeface="Arial" panose="020B0604020202020204" pitchFamily="34" charset="0"/>
              </a:rPr>
              <a:t>have a specific role centered on I T systems, such as programmers and those involved in maintaining and managing I S assets and those involved in I T security.</a:t>
            </a:r>
          </a:p>
          <a:p>
            <a:endParaRPr lang="en-US" altLang="en-US" dirty="0">
              <a:latin typeface="Arial" panose="020B0604020202020204" pitchFamily="34" charset="0"/>
              <a:ea typeface="ＭＳ Ｐゴシック" panose="020B0600070205080204" pitchFamily="34" charset="-128"/>
              <a:cs typeface="Arial" panose="020B0604020202020204" pitchFamily="34" charset="0"/>
            </a:endParaRPr>
          </a:p>
          <a:p>
            <a:r>
              <a:rPr lang="en-US" altLang="en-US" dirty="0">
                <a:latin typeface="Arial" panose="020B0604020202020204" pitchFamily="34" charset="0"/>
                <a:ea typeface="ＭＳ Ｐゴシック" panose="020B0600070205080204" pitchFamily="34" charset="-128"/>
                <a:cs typeface="Arial" panose="020B0604020202020204" pitchFamily="34" charset="0"/>
              </a:rPr>
              <a:t>N I S T S P 800-50 summarizes the four layers as follows:</a:t>
            </a:r>
          </a:p>
          <a:p>
            <a:endParaRPr lang="en-US" altLang="en-US" dirty="0">
              <a:latin typeface="Arial" panose="020B0604020202020204" pitchFamily="34" charset="0"/>
              <a:ea typeface="ＭＳ Ｐゴシック" panose="020B0600070205080204" pitchFamily="34" charset="-128"/>
              <a:cs typeface="Arial" panose="020B0604020202020204" pitchFamily="34" charset="0"/>
            </a:endParaRPr>
          </a:p>
          <a:p>
            <a:r>
              <a:rPr lang="en-US" altLang="en-US" dirty="0">
                <a:latin typeface="Arial" panose="020B0604020202020204" pitchFamily="34" charset="0"/>
                <a:ea typeface="ＭＳ Ｐゴシック" panose="020B0600070205080204" pitchFamily="34" charset="-128"/>
                <a:cs typeface="Arial" panose="020B0604020202020204" pitchFamily="34" charset="0"/>
              </a:rPr>
              <a:t>• Security awareness is a set of activities that explains and promotes security,</a:t>
            </a:r>
            <a:r>
              <a:rPr lang="en-US" altLang="en-US" baseline="0" dirty="0">
                <a:latin typeface="Arial" panose="020B0604020202020204" pitchFamily="34" charset="0"/>
                <a:ea typeface="ＭＳ Ｐゴシック" panose="020B0600070205080204" pitchFamily="34" charset="-128"/>
                <a:cs typeface="Arial" panose="020B0604020202020204" pitchFamily="34" charset="0"/>
              </a:rPr>
              <a:t> </a:t>
            </a:r>
            <a:r>
              <a:rPr lang="en-US" altLang="en-US" dirty="0">
                <a:latin typeface="Arial" panose="020B0604020202020204" pitchFamily="34" charset="0"/>
                <a:ea typeface="ＭＳ Ｐゴシック" panose="020B0600070205080204" pitchFamily="34" charset="-128"/>
                <a:cs typeface="Arial" panose="020B0604020202020204" pitchFamily="34" charset="0"/>
              </a:rPr>
              <a:t>establishes accountability, and informs the workforce of security news. Participation in security awareness programs is required for all employees.</a:t>
            </a:r>
          </a:p>
          <a:p>
            <a:endParaRPr lang="en-US" altLang="en-US" dirty="0">
              <a:latin typeface="Arial" panose="020B0604020202020204" pitchFamily="34" charset="0"/>
              <a:ea typeface="ＭＳ Ｐゴシック" panose="020B0600070205080204" pitchFamily="34" charset="-128"/>
              <a:cs typeface="Arial" panose="020B0604020202020204" pitchFamily="34" charset="0"/>
            </a:endParaRPr>
          </a:p>
          <a:p>
            <a:r>
              <a:rPr lang="en-US" altLang="en-US" dirty="0">
                <a:latin typeface="Arial" panose="020B0604020202020204" pitchFamily="34" charset="0"/>
                <a:ea typeface="ＭＳ Ｐゴシック" panose="020B0600070205080204" pitchFamily="34" charset="-128"/>
                <a:cs typeface="Arial" panose="020B0604020202020204" pitchFamily="34" charset="0"/>
              </a:rPr>
              <a:t>• Cybersecurity basics and literacy aims to develop secure practices in the use</a:t>
            </a:r>
            <a:r>
              <a:rPr lang="en-US" altLang="en-US" baseline="0" dirty="0">
                <a:latin typeface="Arial" panose="020B0604020202020204" pitchFamily="34" charset="0"/>
                <a:ea typeface="ＭＳ Ｐゴシック" panose="020B0600070205080204" pitchFamily="34" charset="-128"/>
                <a:cs typeface="Arial" panose="020B0604020202020204" pitchFamily="34" charset="0"/>
              </a:rPr>
              <a:t> </a:t>
            </a:r>
            <a:r>
              <a:rPr lang="en-US" altLang="en-US" dirty="0">
                <a:latin typeface="Arial" panose="020B0604020202020204" pitchFamily="34" charset="0"/>
                <a:ea typeface="ＭＳ Ｐゴシック" panose="020B0600070205080204" pitchFamily="34" charset="-128"/>
                <a:cs typeface="Arial" panose="020B0604020202020204" pitchFamily="34" charset="0"/>
              </a:rPr>
              <a:t>of I T resources. This level is needed for those employees, including contractor</a:t>
            </a:r>
            <a:r>
              <a:rPr lang="en-US" altLang="en-US" baseline="0" dirty="0">
                <a:latin typeface="Arial" panose="020B0604020202020204" pitchFamily="34" charset="0"/>
                <a:ea typeface="ＭＳ Ｐゴシック" panose="020B0600070205080204" pitchFamily="34" charset="-128"/>
                <a:cs typeface="Arial" panose="020B0604020202020204" pitchFamily="34" charset="0"/>
              </a:rPr>
              <a:t> </a:t>
            </a:r>
            <a:r>
              <a:rPr lang="en-US" altLang="en-US" dirty="0">
                <a:latin typeface="Arial" panose="020B0604020202020204" pitchFamily="34" charset="0"/>
                <a:ea typeface="ＭＳ Ｐゴシック" panose="020B0600070205080204" pitchFamily="34" charset="-128"/>
                <a:cs typeface="Arial" panose="020B0604020202020204" pitchFamily="34" charset="0"/>
              </a:rPr>
              <a:t>employees, who are involved in any way with I T systems. It provides the</a:t>
            </a:r>
            <a:r>
              <a:rPr lang="en-US" altLang="en-US" baseline="0" dirty="0">
                <a:latin typeface="Arial" panose="020B0604020202020204" pitchFamily="34" charset="0"/>
                <a:ea typeface="ＭＳ Ｐゴシック" panose="020B0600070205080204" pitchFamily="34" charset="-128"/>
                <a:cs typeface="Arial" panose="020B0604020202020204" pitchFamily="34" charset="0"/>
              </a:rPr>
              <a:t> </a:t>
            </a:r>
            <a:r>
              <a:rPr lang="en-US" altLang="en-US" dirty="0">
                <a:latin typeface="Arial" panose="020B0604020202020204" pitchFamily="34" charset="0"/>
                <a:ea typeface="ＭＳ Ｐゴシック" panose="020B0600070205080204" pitchFamily="34" charset="-128"/>
                <a:cs typeface="Arial" panose="020B0604020202020204" pitchFamily="34" charset="0"/>
              </a:rPr>
              <a:t>foundation for subsequent specialized or role-based training by providing a</a:t>
            </a:r>
            <a:r>
              <a:rPr lang="en-US" altLang="en-US" baseline="0" dirty="0">
                <a:latin typeface="Arial" panose="020B0604020202020204" pitchFamily="34" charset="0"/>
                <a:ea typeface="ＭＳ Ｐゴシック" panose="020B0600070205080204" pitchFamily="34" charset="-128"/>
                <a:cs typeface="Arial" panose="020B0604020202020204" pitchFamily="34" charset="0"/>
              </a:rPr>
              <a:t> </a:t>
            </a:r>
            <a:r>
              <a:rPr lang="en-US" altLang="en-US" dirty="0">
                <a:latin typeface="Arial" panose="020B0604020202020204" pitchFamily="34" charset="0"/>
                <a:ea typeface="ＭＳ Ｐゴシック" panose="020B0600070205080204" pitchFamily="34" charset="-128"/>
                <a:cs typeface="Arial" panose="020B0604020202020204" pitchFamily="34" charset="0"/>
              </a:rPr>
              <a:t>universal baseline of key security terms and concepts.</a:t>
            </a:r>
          </a:p>
          <a:p>
            <a:endParaRPr lang="en-US" altLang="en-US" dirty="0">
              <a:latin typeface="Arial" panose="020B0604020202020204" pitchFamily="34" charset="0"/>
              <a:ea typeface="ＭＳ Ｐゴシック" panose="020B0600070205080204" pitchFamily="34" charset="-128"/>
              <a:cs typeface="Arial" panose="020B0604020202020204" pitchFamily="34" charset="0"/>
            </a:endParaRPr>
          </a:p>
          <a:p>
            <a:r>
              <a:rPr lang="en-US" altLang="en-US" dirty="0">
                <a:latin typeface="Arial" panose="020B0604020202020204" pitchFamily="34" charset="0"/>
                <a:ea typeface="ＭＳ Ｐゴシック" panose="020B0600070205080204" pitchFamily="34" charset="-128"/>
                <a:cs typeface="Arial" panose="020B0604020202020204" pitchFamily="34" charset="0"/>
              </a:rPr>
              <a:t>• Role-based security training provides knowledge and skills specific to an individual’s roles and responsibilities relative to information systems. Training supports competency development and helps personnel understand and learn how</a:t>
            </a:r>
            <a:r>
              <a:rPr lang="en-US" altLang="en-US" baseline="0" dirty="0">
                <a:latin typeface="Arial" panose="020B0604020202020204" pitchFamily="34" charset="0"/>
                <a:ea typeface="ＭＳ Ｐゴシック" panose="020B0600070205080204" pitchFamily="34" charset="-128"/>
                <a:cs typeface="Arial" panose="020B0604020202020204" pitchFamily="34" charset="0"/>
              </a:rPr>
              <a:t> </a:t>
            </a:r>
            <a:r>
              <a:rPr lang="en-US" altLang="en-US" dirty="0">
                <a:latin typeface="Arial" panose="020B0604020202020204" pitchFamily="34" charset="0"/>
                <a:ea typeface="ＭＳ Ｐゴシック" panose="020B0600070205080204" pitchFamily="34" charset="-128"/>
                <a:cs typeface="Arial" panose="020B0604020202020204" pitchFamily="34" charset="0"/>
              </a:rPr>
              <a:t>to perform their security roles.</a:t>
            </a:r>
          </a:p>
          <a:p>
            <a:endParaRPr lang="en-US" altLang="en-US" dirty="0">
              <a:latin typeface="Arial" panose="020B0604020202020204" pitchFamily="34" charset="0"/>
              <a:ea typeface="ＭＳ Ｐゴシック" panose="020B0600070205080204" pitchFamily="34" charset="-128"/>
              <a:cs typeface="Arial" panose="020B0604020202020204" pitchFamily="34" charset="0"/>
            </a:endParaRPr>
          </a:p>
          <a:p>
            <a:r>
              <a:rPr lang="en-US" altLang="en-US" dirty="0">
                <a:latin typeface="Arial" panose="020B0604020202020204" pitchFamily="34" charset="0"/>
                <a:ea typeface="ＭＳ Ｐゴシック" panose="020B0600070205080204" pitchFamily="34" charset="-128"/>
                <a:cs typeface="Arial" panose="020B0604020202020204" pitchFamily="34" charset="0"/>
              </a:rPr>
              <a:t>• Security education and certification integrates all of the security skills and</a:t>
            </a:r>
            <a:r>
              <a:rPr lang="en-US" altLang="en-US" baseline="0" dirty="0">
                <a:latin typeface="Arial" panose="020B0604020202020204" pitchFamily="34" charset="0"/>
                <a:ea typeface="ＭＳ Ｐゴシック" panose="020B0600070205080204" pitchFamily="34" charset="-128"/>
                <a:cs typeface="Arial" panose="020B0604020202020204" pitchFamily="34" charset="0"/>
              </a:rPr>
              <a:t> </a:t>
            </a:r>
            <a:r>
              <a:rPr lang="en-US" altLang="en-US" dirty="0">
                <a:latin typeface="Arial" panose="020B0604020202020204" pitchFamily="34" charset="0"/>
                <a:ea typeface="ＭＳ Ｐゴシック" panose="020B0600070205080204" pitchFamily="34" charset="-128"/>
                <a:cs typeface="Arial" panose="020B0604020202020204" pitchFamily="34" charset="0"/>
              </a:rPr>
              <a:t>competencies of the various functional specialties into a common body of</a:t>
            </a:r>
            <a:r>
              <a:rPr lang="en-US" altLang="en-US" baseline="0" dirty="0">
                <a:latin typeface="Arial" panose="020B0604020202020204" pitchFamily="34" charset="0"/>
                <a:ea typeface="ＭＳ Ｐゴシック" panose="020B0600070205080204" pitchFamily="34" charset="-128"/>
                <a:cs typeface="Arial" panose="020B0604020202020204" pitchFamily="34" charset="0"/>
              </a:rPr>
              <a:t> </a:t>
            </a:r>
            <a:r>
              <a:rPr lang="en-US" altLang="en-US" dirty="0">
                <a:latin typeface="Arial" panose="020B0604020202020204" pitchFamily="34" charset="0"/>
                <a:ea typeface="ＭＳ Ｐゴシック" panose="020B0600070205080204" pitchFamily="34" charset="-128"/>
                <a:cs typeface="Arial" panose="020B0604020202020204" pitchFamily="34" charset="0"/>
              </a:rPr>
              <a:t>knowledge and adds a multidisciplinary study of concepts, issues, and principles (technological and social).</a:t>
            </a:r>
          </a:p>
          <a:p>
            <a:endParaRPr lang="en-US" altLang="en-US" dirty="0">
              <a:latin typeface="Arial" panose="020B0604020202020204" pitchFamily="34" charset="0"/>
              <a:ea typeface="ＭＳ Ｐゴシック" panose="020B0600070205080204" pitchFamily="34" charset="-128"/>
              <a:cs typeface="Arial" panose="020B0604020202020204" pitchFamily="34" charset="0"/>
            </a:endParaRPr>
          </a:p>
          <a:p>
            <a:r>
              <a:rPr lang="en-US" altLang="en-US" dirty="0">
                <a:latin typeface="Arial" panose="020B0604020202020204" pitchFamily="34" charset="0"/>
                <a:ea typeface="ＭＳ Ｐゴシック" panose="020B0600070205080204" pitchFamily="34" charset="-128"/>
                <a:cs typeface="Arial" panose="020B0604020202020204" pitchFamily="34" charset="0"/>
              </a:rPr>
              <a:t>SP 800-50 also notes that a successful I T security training program consists of:</a:t>
            </a:r>
            <a:r>
              <a:rPr lang="en-US" altLang="en-US" baseline="0" dirty="0">
                <a:latin typeface="Arial" panose="020B0604020202020204" pitchFamily="34" charset="0"/>
                <a:ea typeface="ＭＳ Ｐゴシック" panose="020B0600070205080204" pitchFamily="34" charset="-128"/>
                <a:cs typeface="Arial" panose="020B0604020202020204" pitchFamily="34" charset="0"/>
              </a:rPr>
              <a:t> </a:t>
            </a:r>
            <a:r>
              <a:rPr lang="en-US" altLang="en-US" dirty="0">
                <a:latin typeface="Arial" panose="020B0604020202020204" pitchFamily="34" charset="0"/>
                <a:ea typeface="ＭＳ Ｐゴシック" panose="020B0600070205080204" pitchFamily="34" charset="-128"/>
                <a:cs typeface="Arial" panose="020B0604020202020204" pitchFamily="34" charset="0"/>
              </a:rPr>
              <a:t>(1) developing an I T security policy that reflects business needs given the known</a:t>
            </a:r>
            <a:r>
              <a:rPr lang="en-US" altLang="en-US" baseline="0" dirty="0">
                <a:latin typeface="Arial" panose="020B0604020202020204" pitchFamily="34" charset="0"/>
                <a:ea typeface="ＭＳ Ｐゴシック" panose="020B0600070205080204" pitchFamily="34" charset="-128"/>
                <a:cs typeface="Arial" panose="020B0604020202020204" pitchFamily="34" charset="0"/>
              </a:rPr>
              <a:t> </a:t>
            </a:r>
            <a:r>
              <a:rPr lang="en-US" altLang="en-US" dirty="0">
                <a:latin typeface="Arial" panose="020B0604020202020204" pitchFamily="34" charset="0"/>
                <a:ea typeface="ＭＳ Ｐゴシック" panose="020B0600070205080204" pitchFamily="34" charset="-128"/>
                <a:cs typeface="Arial" panose="020B0604020202020204" pitchFamily="34" charset="0"/>
              </a:rPr>
              <a:t>risks; (2) informing users of their I T security responsibilities, as documented in the</a:t>
            </a:r>
            <a:r>
              <a:rPr lang="en-US" altLang="en-US" baseline="0" dirty="0">
                <a:latin typeface="Arial" panose="020B0604020202020204" pitchFamily="34" charset="0"/>
                <a:ea typeface="ＭＳ Ｐゴシック" panose="020B0600070205080204" pitchFamily="34" charset="-128"/>
                <a:cs typeface="Arial" panose="020B0604020202020204" pitchFamily="34" charset="0"/>
              </a:rPr>
              <a:t> </a:t>
            </a:r>
            <a:r>
              <a:rPr lang="en-US" altLang="en-US" dirty="0">
                <a:latin typeface="Arial" panose="020B0604020202020204" pitchFamily="34" charset="0"/>
                <a:ea typeface="ＭＳ Ｐゴシック" panose="020B0600070205080204" pitchFamily="34" charset="-128"/>
                <a:cs typeface="Arial" panose="020B0604020202020204" pitchFamily="34" charset="0"/>
              </a:rPr>
              <a:t>security policy and procedures; and (3) establishing processes for monitoring and</a:t>
            </a:r>
            <a:r>
              <a:rPr lang="en-US" altLang="en-US" baseline="0" dirty="0">
                <a:latin typeface="Arial" panose="020B0604020202020204" pitchFamily="34" charset="0"/>
                <a:ea typeface="ＭＳ Ｐゴシック" panose="020B0600070205080204" pitchFamily="34" charset="-128"/>
                <a:cs typeface="Arial" panose="020B0604020202020204" pitchFamily="34" charset="0"/>
              </a:rPr>
              <a:t> </a:t>
            </a:r>
            <a:r>
              <a:rPr lang="en-US" altLang="en-US" dirty="0">
                <a:latin typeface="Arial" panose="020B0604020202020204" pitchFamily="34" charset="0"/>
                <a:ea typeface="ＭＳ Ｐゴシック" panose="020B0600070205080204" pitchFamily="34" charset="-128"/>
                <a:cs typeface="Arial" panose="020B0604020202020204" pitchFamily="34" charset="0"/>
              </a:rPr>
              <a:t>reviewing the program.
The illustration has 4 layers. The first layer titled, security awareness is for all employees. The Second layer titled, security basis and literacy is for all employees involved with I T systems. The third and fourth layers have three stages each namely, Beginning, Intermediate, and Advanced. The third layer has 6 parts as follows. Manage, Acquire, Design and develop, Implement and operate, review and evaluate, use. The third layer is for Functional roles and responsibilities relative to I T systems. The fourth layer titled, Education and experience is for I T security specialists and professionals. The first layer is labeled, Awareness. The second and third layers are labeled, Training, and the fourth layer is labeled, Education.</a:t>
            </a:r>
          </a:p>
          <a:p>
            <a:endParaRPr lang="en-US" altLang="en-US" dirty="0">
              <a:latin typeface="Arial" panose="020B0604020202020204" pitchFamily="34" charset="0"/>
              <a:ea typeface="ＭＳ Ｐゴシック" panose="020B0600070205080204" pitchFamily="34" charset="-128"/>
              <a:cs typeface="Arial" panose="020B0604020202020204" pitchFamily="34" charset="0"/>
            </a:endParaRPr>
          </a:p>
          <a:p>
            <a:r>
              <a:rPr lang="en-US" altLang="en-US" dirty="0">
                <a:latin typeface="Arial" panose="020B0604020202020204" pitchFamily="34" charset="0"/>
                <a:ea typeface="ＭＳ Ｐゴシック" panose="020B0600070205080204" pitchFamily="34" charset="-128"/>
                <a:cs typeface="Arial" panose="020B0604020202020204" pitchFamily="34" charset="0"/>
              </a:rPr>
              <a:t>Long Description:</a:t>
            </a:r>
          </a:p>
          <a:p>
            <a:r>
              <a:rPr lang="en-US" altLang="en-US" dirty="0">
                <a:latin typeface="Arial" panose="020B0604020202020204" pitchFamily="34" charset="0"/>
                <a:ea typeface="ＭＳ Ｐゴシック" panose="020B0600070205080204" pitchFamily="34" charset="-128"/>
                <a:cs typeface="Arial" panose="020B0604020202020204" pitchFamily="34" charset="0"/>
              </a:rPr>
              <a:t>The figure shows the three-dimensional view of four boxes arranged vertically one below the other. The first box at the bottom is marked awareness using a curly bracket. The top face of the box is labeled all users, the side faces are labeled security awareness. A dark upward double arrow is drawn from the first block to the second block. The second block is above the first block. The top face of the box is labeled all users involved with I T systems, the side faces are labeled cybersecurity basics and literacy. A dark upward double arrow is drawn from the second block to the third block. The third block is above the second block. The top face of the box is labeled functional roles and responsibilities relative to I T systems, one of the side faces is divided into six sections labeled manage, acquire, design and develop, implement and operate, review and evaluate, and use, the other face is divided into three and labeled B, I, and A. Two dark upward and downward double arrows are drawn from the third block to the fourth block. The fourth block is above the third block. The top face of the box is labeled I T security specialists and professionals, one of the side faces is labeled education or certification, and the other face is divided into three and labeled B, I, and A. The third block is marked training using a curly bracket. The fourth block is marked education using a curly bracket. Note: B equals beginning, I equals intermediate, and A equals advanced.</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19</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2311263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a:latin typeface="Arial" panose="020B0604020202020204" pitchFamily="34" charset="0"/>
                <a:ea typeface="ＭＳ Ｐゴシック" panose="020B0600070205080204" pitchFamily="34" charset="-128"/>
                <a:cs typeface="Arial" panose="020B0604020202020204" pitchFamily="34" charset="0"/>
              </a:rPr>
              <a:t>Table 17.1 illustrates some of the distinctions among awareness, training, and education. We look at each of these categories in turn.</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20</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2427091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a:latin typeface="Arial" panose="020B0604020202020204" pitchFamily="34" charset="0"/>
                <a:ea typeface="ＭＳ Ｐゴシック" panose="020B0600070205080204" pitchFamily="34" charset="-128"/>
                <a:cs typeface="Arial" panose="020B0604020202020204" pitchFamily="34" charset="0"/>
              </a:rPr>
              <a:t>Because all employees have security responsibilities, all employees must have suitable security awareness training. Awareness seeks to focus an individual’s attention</a:t>
            </a:r>
            <a:r>
              <a:rPr lang="en-US" altLang="en-US" baseline="0" dirty="0">
                <a:latin typeface="Arial" panose="020B0604020202020204" pitchFamily="34" charset="0"/>
                <a:ea typeface="ＭＳ Ｐゴシック" panose="020B0600070205080204" pitchFamily="34" charset="-128"/>
                <a:cs typeface="Arial" panose="020B0604020202020204" pitchFamily="34" charset="0"/>
              </a:rPr>
              <a:t> </a:t>
            </a:r>
            <a:r>
              <a:rPr lang="en-US" altLang="en-US" dirty="0">
                <a:latin typeface="Arial" panose="020B0604020202020204" pitchFamily="34" charset="0"/>
                <a:ea typeface="ＭＳ Ｐゴシック" panose="020B0600070205080204" pitchFamily="34" charset="-128"/>
                <a:cs typeface="Arial" panose="020B0604020202020204" pitchFamily="34" charset="0"/>
              </a:rPr>
              <a:t>on an issue or a set of issues. Awareness is a program that continually pushes the security message to users in a variety of formats. Note that a security awareness</a:t>
            </a:r>
          </a:p>
          <a:p>
            <a:r>
              <a:rPr lang="en-US" altLang="en-US" dirty="0">
                <a:latin typeface="Arial" panose="020B0604020202020204" pitchFamily="34" charset="0"/>
                <a:ea typeface="ＭＳ Ｐゴシック" panose="020B0600070205080204" pitchFamily="34" charset="-128"/>
                <a:cs typeface="Arial" panose="020B0604020202020204" pitchFamily="34" charset="0"/>
              </a:rPr>
              <a:t>program must reach all employees, not just those with access to I T resources. Such</a:t>
            </a:r>
            <a:r>
              <a:rPr lang="en-US" altLang="en-US" baseline="0" dirty="0">
                <a:latin typeface="Arial" panose="020B0604020202020204" pitchFamily="34" charset="0"/>
                <a:ea typeface="ＭＳ Ｐゴシック" panose="020B0600070205080204" pitchFamily="34" charset="-128"/>
                <a:cs typeface="Arial" panose="020B0604020202020204" pitchFamily="34" charset="0"/>
              </a:rPr>
              <a:t> </a:t>
            </a:r>
            <a:r>
              <a:rPr lang="en-US" altLang="en-US" dirty="0">
                <a:latin typeface="Arial" panose="020B0604020202020204" pitchFamily="34" charset="0"/>
                <a:ea typeface="ＭＳ Ｐゴシック" panose="020B0600070205080204" pitchFamily="34" charset="-128"/>
                <a:cs typeface="Arial" panose="020B0604020202020204" pitchFamily="34" charset="0"/>
              </a:rPr>
              <a:t>topics as physical security, protocols for admitting visitors, social media rules, and</a:t>
            </a:r>
            <a:r>
              <a:rPr lang="en-US" altLang="en-US" baseline="0" dirty="0">
                <a:latin typeface="Arial" panose="020B0604020202020204" pitchFamily="34" charset="0"/>
                <a:ea typeface="ＭＳ Ｐゴシック" panose="020B0600070205080204" pitchFamily="34" charset="-128"/>
                <a:cs typeface="Arial" panose="020B0604020202020204" pitchFamily="34" charset="0"/>
              </a:rPr>
              <a:t> </a:t>
            </a:r>
            <a:r>
              <a:rPr lang="en-US" altLang="en-US" dirty="0">
                <a:latin typeface="Arial" panose="020B0604020202020204" pitchFamily="34" charset="0"/>
                <a:ea typeface="ＭＳ Ｐゴシック" panose="020B0600070205080204" pitchFamily="34" charset="-128"/>
                <a:cs typeface="Arial" panose="020B0604020202020204" pitchFamily="34" charset="0"/>
              </a:rPr>
              <a:t>social engineering threats are concerns with all employees.</a:t>
            </a:r>
          </a:p>
          <a:p>
            <a:endParaRPr lang="en-US" altLang="en-US" dirty="0">
              <a:latin typeface="Arial" panose="020B0604020202020204" pitchFamily="34" charset="0"/>
              <a:ea typeface="ＭＳ Ｐゴシック" panose="020B0600070205080204" pitchFamily="34" charset="-128"/>
              <a:cs typeface="Arial" panose="020B0604020202020204" pitchFamily="34" charset="0"/>
            </a:endParaRPr>
          </a:p>
          <a:p>
            <a:r>
              <a:rPr lang="en-US" altLang="en-US" dirty="0">
                <a:latin typeface="Arial" panose="020B0604020202020204" pitchFamily="34" charset="0"/>
                <a:ea typeface="ＭＳ Ｐゴシック" panose="020B0600070205080204" pitchFamily="34" charset="-128"/>
                <a:cs typeface="Arial" panose="020B0604020202020204" pitchFamily="34" charset="0"/>
              </a:rPr>
              <a:t>The overall objective of the organization should be to develop a security</a:t>
            </a:r>
            <a:r>
              <a:rPr lang="en-US" altLang="en-US" baseline="0" dirty="0">
                <a:latin typeface="Arial" panose="020B0604020202020204" pitchFamily="34" charset="0"/>
                <a:ea typeface="ＭＳ Ｐゴシック" panose="020B0600070205080204" pitchFamily="34" charset="-128"/>
                <a:cs typeface="Arial" panose="020B0604020202020204" pitchFamily="34" charset="0"/>
              </a:rPr>
              <a:t> </a:t>
            </a:r>
            <a:r>
              <a:rPr lang="en-US" altLang="en-US" dirty="0">
                <a:latin typeface="Arial" panose="020B0604020202020204" pitchFamily="34" charset="0"/>
                <a:ea typeface="ＭＳ Ｐゴシック" panose="020B0600070205080204" pitchFamily="34" charset="-128"/>
                <a:cs typeface="Arial" panose="020B0604020202020204" pitchFamily="34" charset="0"/>
              </a:rPr>
              <a:t>awareness program that permeates to all levels of the organization and that is successful in promoting an effective security culture. To that end, the awareness program</a:t>
            </a:r>
            <a:r>
              <a:rPr lang="en-US" altLang="en-US" baseline="0" dirty="0">
                <a:latin typeface="Arial" panose="020B0604020202020204" pitchFamily="34" charset="0"/>
                <a:ea typeface="ＭＳ Ｐゴシック" panose="020B0600070205080204" pitchFamily="34" charset="-128"/>
                <a:cs typeface="Arial" panose="020B0604020202020204" pitchFamily="34" charset="0"/>
              </a:rPr>
              <a:t> </a:t>
            </a:r>
            <a:r>
              <a:rPr lang="en-US" altLang="en-US" dirty="0">
                <a:latin typeface="Arial" panose="020B0604020202020204" pitchFamily="34" charset="0"/>
                <a:ea typeface="ＭＳ Ｐゴシック" panose="020B0600070205080204" pitchFamily="34" charset="-128"/>
                <a:cs typeface="Arial" panose="020B0604020202020204" pitchFamily="34" charset="0"/>
              </a:rPr>
              <a:t>must be ongoing, focused on the behavior of various categories of people, monitored,</a:t>
            </a:r>
            <a:r>
              <a:rPr lang="en-US" altLang="en-US" baseline="0" dirty="0">
                <a:latin typeface="Arial" panose="020B0604020202020204" pitchFamily="34" charset="0"/>
                <a:ea typeface="ＭＳ Ｐゴシック" panose="020B0600070205080204" pitchFamily="34" charset="-128"/>
                <a:cs typeface="Arial" panose="020B0604020202020204" pitchFamily="34" charset="0"/>
              </a:rPr>
              <a:t> </a:t>
            </a:r>
            <a:r>
              <a:rPr lang="en-US" altLang="en-US" dirty="0">
                <a:latin typeface="Arial" panose="020B0604020202020204" pitchFamily="34" charset="0"/>
                <a:ea typeface="ＭＳ Ｐゴシック" panose="020B0600070205080204" pitchFamily="34" charset="-128"/>
                <a:cs typeface="Arial" panose="020B0604020202020204" pitchFamily="34" charset="0"/>
              </a:rPr>
              <a:t>and evaluated.</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21</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5876065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a:latin typeface="Arial" panose="020B0604020202020204" pitchFamily="34" charset="0"/>
                <a:ea typeface="ＭＳ Ｐゴシック" panose="020B0600070205080204" pitchFamily="34" charset="-128"/>
                <a:cs typeface="Arial" panose="020B0604020202020204" pitchFamily="34" charset="0"/>
              </a:rPr>
              <a:t>Specific goals for a security awareness program should include the following:</a:t>
            </a:r>
          </a:p>
          <a:p>
            <a:endParaRPr lang="en-US" altLang="en-US" dirty="0">
              <a:latin typeface="Arial" panose="020B0604020202020204" pitchFamily="34" charset="0"/>
              <a:ea typeface="ＭＳ Ｐゴシック" panose="020B0600070205080204" pitchFamily="34" charset="-128"/>
              <a:cs typeface="Arial" panose="020B0604020202020204" pitchFamily="34" charset="0"/>
            </a:endParaRPr>
          </a:p>
          <a:p>
            <a:r>
              <a:rPr lang="en-US" altLang="en-US" dirty="0">
                <a:latin typeface="Arial" panose="020B0604020202020204" pitchFamily="34" charset="0"/>
                <a:ea typeface="ＭＳ Ｐゴシック" panose="020B0600070205080204" pitchFamily="34" charset="-128"/>
                <a:cs typeface="Arial" panose="020B0604020202020204" pitchFamily="34" charset="0"/>
              </a:rPr>
              <a:t>• Providing a focal point and a driving force for a range of awareness, training, and educational activities related to information security, some of which</a:t>
            </a:r>
            <a:r>
              <a:rPr lang="en-US" altLang="en-US" baseline="0" dirty="0">
                <a:latin typeface="Arial" panose="020B0604020202020204" pitchFamily="34" charset="0"/>
                <a:ea typeface="ＭＳ Ｐゴシック" panose="020B0600070205080204" pitchFamily="34" charset="-128"/>
                <a:cs typeface="Arial" panose="020B0604020202020204" pitchFamily="34" charset="0"/>
              </a:rPr>
              <a:t> </a:t>
            </a:r>
            <a:r>
              <a:rPr lang="en-US" altLang="en-US" dirty="0">
                <a:latin typeface="Arial" panose="020B0604020202020204" pitchFamily="34" charset="0"/>
                <a:ea typeface="ＭＳ Ｐゴシック" panose="020B0600070205080204" pitchFamily="34" charset="-128"/>
                <a:cs typeface="Arial" panose="020B0604020202020204" pitchFamily="34" charset="0"/>
              </a:rPr>
              <a:t>might already be in place but perhaps need to be better coordinated and more</a:t>
            </a:r>
            <a:r>
              <a:rPr lang="en-US" altLang="en-US" baseline="0" dirty="0">
                <a:latin typeface="Arial" panose="020B0604020202020204" pitchFamily="34" charset="0"/>
                <a:ea typeface="ＭＳ Ｐゴシック" panose="020B0600070205080204" pitchFamily="34" charset="-128"/>
                <a:cs typeface="Arial" panose="020B0604020202020204" pitchFamily="34" charset="0"/>
              </a:rPr>
              <a:t> </a:t>
            </a:r>
            <a:r>
              <a:rPr lang="en-US" altLang="en-US" dirty="0">
                <a:latin typeface="Arial" panose="020B0604020202020204" pitchFamily="34" charset="0"/>
                <a:ea typeface="ＭＳ Ｐゴシック" panose="020B0600070205080204" pitchFamily="34" charset="-128"/>
                <a:cs typeface="Arial" panose="020B0604020202020204" pitchFamily="34" charset="0"/>
              </a:rPr>
              <a:t>effective</a:t>
            </a:r>
          </a:p>
          <a:p>
            <a:r>
              <a:rPr lang="en-US" altLang="en-US" dirty="0">
                <a:latin typeface="Arial" panose="020B0604020202020204" pitchFamily="34" charset="0"/>
                <a:ea typeface="ＭＳ Ｐゴシック" panose="020B0600070205080204" pitchFamily="34" charset="-128"/>
                <a:cs typeface="Arial" panose="020B0604020202020204" pitchFamily="34" charset="0"/>
              </a:rPr>
              <a:t>• Communicating important recommended guidelines or practices required to</a:t>
            </a:r>
            <a:r>
              <a:rPr lang="en-US" altLang="en-US" baseline="0" dirty="0">
                <a:latin typeface="Arial" panose="020B0604020202020204" pitchFamily="34" charset="0"/>
                <a:ea typeface="ＭＳ Ｐゴシック" panose="020B0600070205080204" pitchFamily="34" charset="-128"/>
                <a:cs typeface="Arial" panose="020B0604020202020204" pitchFamily="34" charset="0"/>
              </a:rPr>
              <a:t> </a:t>
            </a:r>
            <a:r>
              <a:rPr lang="en-US" altLang="en-US" dirty="0">
                <a:latin typeface="Arial" panose="020B0604020202020204" pitchFamily="34" charset="0"/>
                <a:ea typeface="ＭＳ Ｐゴシック" panose="020B0600070205080204" pitchFamily="34" charset="-128"/>
                <a:cs typeface="Arial" panose="020B0604020202020204" pitchFamily="34" charset="0"/>
              </a:rPr>
              <a:t>secure information resources</a:t>
            </a:r>
          </a:p>
          <a:p>
            <a:r>
              <a:rPr lang="en-US" altLang="en-US" dirty="0">
                <a:latin typeface="Arial" panose="020B0604020202020204" pitchFamily="34" charset="0"/>
                <a:ea typeface="ＭＳ Ｐゴシック" panose="020B0600070205080204" pitchFamily="34" charset="-128"/>
                <a:cs typeface="Arial" panose="020B0604020202020204" pitchFamily="34" charset="0"/>
              </a:rPr>
              <a:t>• Providing general and specific information about information security risks and</a:t>
            </a:r>
            <a:r>
              <a:rPr lang="en-US" altLang="en-US" baseline="0" dirty="0">
                <a:latin typeface="Arial" panose="020B0604020202020204" pitchFamily="34" charset="0"/>
                <a:ea typeface="ＭＳ Ｐゴシック" panose="020B0600070205080204" pitchFamily="34" charset="-128"/>
                <a:cs typeface="Arial" panose="020B0604020202020204" pitchFamily="34" charset="0"/>
              </a:rPr>
              <a:t> </a:t>
            </a:r>
            <a:r>
              <a:rPr lang="en-US" altLang="en-US" dirty="0">
                <a:latin typeface="Arial" panose="020B0604020202020204" pitchFamily="34" charset="0"/>
                <a:ea typeface="ＭＳ Ｐゴシック" panose="020B0600070205080204" pitchFamily="34" charset="-128"/>
                <a:cs typeface="Arial" panose="020B0604020202020204" pitchFamily="34" charset="0"/>
              </a:rPr>
              <a:t>controls to people who need to know</a:t>
            </a:r>
          </a:p>
          <a:p>
            <a:r>
              <a:rPr lang="en-US" altLang="en-US" dirty="0">
                <a:latin typeface="Arial" panose="020B0604020202020204" pitchFamily="34" charset="0"/>
                <a:ea typeface="ＭＳ Ｐゴシック" panose="020B0600070205080204" pitchFamily="34" charset="-128"/>
                <a:cs typeface="Arial" panose="020B0604020202020204" pitchFamily="34" charset="0"/>
              </a:rPr>
              <a:t>• Making individuals aware of their responsibilities in relation to information</a:t>
            </a:r>
            <a:r>
              <a:rPr lang="en-US" altLang="en-US" baseline="0" dirty="0">
                <a:latin typeface="Arial" panose="020B0604020202020204" pitchFamily="34" charset="0"/>
                <a:ea typeface="ＭＳ Ｐゴシック" panose="020B0600070205080204" pitchFamily="34" charset="-128"/>
                <a:cs typeface="Arial" panose="020B0604020202020204" pitchFamily="34" charset="0"/>
              </a:rPr>
              <a:t> </a:t>
            </a:r>
            <a:r>
              <a:rPr lang="en-US" altLang="en-US" dirty="0">
                <a:latin typeface="Arial" panose="020B0604020202020204" pitchFamily="34" charset="0"/>
                <a:ea typeface="ＭＳ Ｐゴシック" panose="020B0600070205080204" pitchFamily="34" charset="-128"/>
                <a:cs typeface="Arial" panose="020B0604020202020204" pitchFamily="34" charset="0"/>
              </a:rPr>
              <a:t>security</a:t>
            </a:r>
          </a:p>
          <a:p>
            <a:r>
              <a:rPr lang="en-US" altLang="en-US" dirty="0">
                <a:latin typeface="Arial" panose="020B0604020202020204" pitchFamily="34" charset="0"/>
                <a:ea typeface="ＭＳ Ｐゴシック" panose="020B0600070205080204" pitchFamily="34" charset="-128"/>
                <a:cs typeface="Arial" panose="020B0604020202020204" pitchFamily="34" charset="0"/>
              </a:rPr>
              <a:t>• Motivating individuals to adopt recommended guidelines or practices</a:t>
            </a:r>
          </a:p>
          <a:p>
            <a:r>
              <a:rPr lang="en-US" altLang="en-US" dirty="0">
                <a:latin typeface="Arial" panose="020B0604020202020204" pitchFamily="34" charset="0"/>
                <a:ea typeface="ＭＳ Ｐゴシック" panose="020B0600070205080204" pitchFamily="34" charset="-128"/>
                <a:cs typeface="Arial" panose="020B0604020202020204" pitchFamily="34" charset="0"/>
              </a:rPr>
              <a:t>• Being driven by risk considerations (e.g., assigning risk levels to different groups</a:t>
            </a:r>
            <a:r>
              <a:rPr lang="en-US" altLang="en-US" baseline="0" dirty="0">
                <a:latin typeface="Arial" panose="020B0604020202020204" pitchFamily="34" charset="0"/>
                <a:ea typeface="ＭＳ Ｐゴシック" panose="020B0600070205080204" pitchFamily="34" charset="-128"/>
                <a:cs typeface="Arial" panose="020B0604020202020204" pitchFamily="34" charset="0"/>
              </a:rPr>
              <a:t> </a:t>
            </a:r>
            <a:r>
              <a:rPr lang="en-US" altLang="en-US" dirty="0">
                <a:latin typeface="Arial" panose="020B0604020202020204" pitchFamily="34" charset="0"/>
                <a:ea typeface="ＭＳ Ｐゴシック" panose="020B0600070205080204" pitchFamily="34" charset="-128"/>
                <a:cs typeface="Arial" panose="020B0604020202020204" pitchFamily="34" charset="0"/>
              </a:rPr>
              <a:t>of individuals, based on their job function, level of access to assets, access privileges, and so on)</a:t>
            </a:r>
          </a:p>
          <a:p>
            <a:r>
              <a:rPr lang="en-US" altLang="en-US" dirty="0">
                <a:latin typeface="Arial" panose="020B0604020202020204" pitchFamily="34" charset="0"/>
                <a:ea typeface="ＭＳ Ｐゴシック" panose="020B0600070205080204" pitchFamily="34" charset="-128"/>
                <a:cs typeface="Arial" panose="020B0604020202020204" pitchFamily="34" charset="0"/>
              </a:rPr>
              <a:t>• Providing employees with an understanding of the different types of inappropriate behavior—such as malicious, negligent, and accidental—and how</a:t>
            </a:r>
          </a:p>
          <a:p>
            <a:r>
              <a:rPr lang="en-US" altLang="en-US" dirty="0">
                <a:latin typeface="Arial" panose="020B0604020202020204" pitchFamily="34" charset="0"/>
                <a:ea typeface="ＭＳ Ｐゴシック" panose="020B0600070205080204" pitchFamily="34" charset="-128"/>
                <a:cs typeface="Arial" panose="020B0604020202020204" pitchFamily="34" charset="0"/>
              </a:rPr>
              <a:t>to avoid negligent behavior or accidental behavior and recognize malicious</a:t>
            </a:r>
            <a:r>
              <a:rPr lang="en-US" altLang="en-US" baseline="0" dirty="0">
                <a:latin typeface="Arial" panose="020B0604020202020204" pitchFamily="34" charset="0"/>
                <a:ea typeface="ＭＳ Ｐゴシック" panose="020B0600070205080204" pitchFamily="34" charset="-128"/>
                <a:cs typeface="Arial" panose="020B0604020202020204" pitchFamily="34" charset="0"/>
              </a:rPr>
              <a:t> </a:t>
            </a:r>
            <a:r>
              <a:rPr lang="en-US" altLang="en-US" dirty="0">
                <a:latin typeface="Arial" panose="020B0604020202020204" pitchFamily="34" charset="0"/>
                <a:ea typeface="ＭＳ Ｐゴシック" panose="020B0600070205080204" pitchFamily="34" charset="-128"/>
                <a:cs typeface="Arial" panose="020B0604020202020204" pitchFamily="34" charset="0"/>
              </a:rPr>
              <a:t>behavior in others</a:t>
            </a:r>
          </a:p>
          <a:p>
            <a:r>
              <a:rPr lang="en-US" altLang="en-US" dirty="0">
                <a:latin typeface="Arial" panose="020B0604020202020204" pitchFamily="34" charset="0"/>
                <a:ea typeface="ＭＳ Ｐゴシック" panose="020B0600070205080204" pitchFamily="34" charset="-128"/>
                <a:cs typeface="Arial" panose="020B0604020202020204" pitchFamily="34" charset="0"/>
              </a:rPr>
              <a:t>• Creating a stronger culture of security, with a broad understanding and commitment to information security</a:t>
            </a:r>
          </a:p>
          <a:p>
            <a:r>
              <a:rPr lang="en-US" altLang="en-US" dirty="0">
                <a:latin typeface="Arial" panose="020B0604020202020204" pitchFamily="34" charset="0"/>
                <a:ea typeface="ＭＳ Ｐゴシック" panose="020B0600070205080204" pitchFamily="34" charset="-128"/>
                <a:cs typeface="Arial" panose="020B0604020202020204" pitchFamily="34" charset="0"/>
              </a:rPr>
              <a:t>• Helping enhance the consistency and effectiveness of existing information security controls and potentially stimulating the adoption of cost-effective controls</a:t>
            </a:r>
          </a:p>
          <a:p>
            <a:r>
              <a:rPr lang="en-US" altLang="en-US" dirty="0">
                <a:latin typeface="Arial" panose="020B0604020202020204" pitchFamily="34" charset="0"/>
                <a:ea typeface="ＭＳ Ｐゴシック" panose="020B0600070205080204" pitchFamily="34" charset="-128"/>
                <a:cs typeface="Arial" panose="020B0604020202020204" pitchFamily="34" charset="0"/>
              </a:rPr>
              <a:t>• Helping minimize the number and extent of information security breaches,</a:t>
            </a:r>
            <a:r>
              <a:rPr lang="en-US" altLang="en-US" baseline="0" dirty="0">
                <a:latin typeface="Arial" panose="020B0604020202020204" pitchFamily="34" charset="0"/>
                <a:ea typeface="ＭＳ Ｐゴシック" panose="020B0600070205080204" pitchFamily="34" charset="-128"/>
                <a:cs typeface="Arial" panose="020B0604020202020204" pitchFamily="34" charset="0"/>
              </a:rPr>
              <a:t> </a:t>
            </a:r>
            <a:r>
              <a:rPr lang="en-US" altLang="en-US" dirty="0">
                <a:latin typeface="Arial" panose="020B0604020202020204" pitchFamily="34" charset="0"/>
                <a:ea typeface="ＭＳ Ｐゴシック" panose="020B0600070205080204" pitchFamily="34" charset="-128"/>
                <a:cs typeface="Arial" panose="020B0604020202020204" pitchFamily="34" charset="0"/>
              </a:rPr>
              <a:t>thus reducing costs directly (e.g., data damaged by viruses) and indirectly</a:t>
            </a:r>
            <a:r>
              <a:rPr lang="en-US" altLang="en-US" baseline="0" dirty="0">
                <a:latin typeface="Arial" panose="020B0604020202020204" pitchFamily="34" charset="0"/>
                <a:ea typeface="ＭＳ Ｐゴシック" panose="020B0600070205080204" pitchFamily="34" charset="-128"/>
                <a:cs typeface="Arial" panose="020B0604020202020204" pitchFamily="34" charset="0"/>
              </a:rPr>
              <a:t> </a:t>
            </a:r>
            <a:r>
              <a:rPr lang="en-US" altLang="en-US" dirty="0">
                <a:latin typeface="Arial" panose="020B0604020202020204" pitchFamily="34" charset="0"/>
                <a:ea typeface="ＭＳ Ｐゴシック" panose="020B0600070205080204" pitchFamily="34" charset="-128"/>
                <a:cs typeface="Arial" panose="020B0604020202020204" pitchFamily="34" charset="0"/>
              </a:rPr>
              <a:t>(e.g., reduced need to investigate and resolve breaches)</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22</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1982844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a:latin typeface="Arial" panose="020B0604020202020204" pitchFamily="34" charset="0"/>
                <a:ea typeface="ＭＳ Ｐゴシック" panose="020B0600070205080204" pitchFamily="34" charset="-128"/>
                <a:cs typeface="Arial" panose="020B0604020202020204" pitchFamily="34" charset="0"/>
              </a:rPr>
              <a:t>At the heart of an awareness</a:t>
            </a:r>
            <a:r>
              <a:rPr lang="en-US" altLang="en-US" baseline="0" dirty="0">
                <a:latin typeface="Arial" panose="020B0604020202020204" pitchFamily="34" charset="0"/>
                <a:ea typeface="ＭＳ Ｐゴシック" panose="020B0600070205080204" pitchFamily="34" charset="-128"/>
                <a:cs typeface="Arial" panose="020B0604020202020204" pitchFamily="34" charset="0"/>
              </a:rPr>
              <a:t> </a:t>
            </a:r>
            <a:r>
              <a:rPr lang="en-US" altLang="en-US" dirty="0">
                <a:latin typeface="Arial" panose="020B0604020202020204" pitchFamily="34" charset="0"/>
                <a:ea typeface="ＭＳ Ｐゴシック" panose="020B0600070205080204" pitchFamily="34" charset="-128"/>
                <a:cs typeface="Arial" panose="020B0604020202020204" pitchFamily="34" charset="0"/>
              </a:rPr>
              <a:t>training program are the communication materials and methods used to convey security awareness. There are two options for the awareness program designer:</a:t>
            </a:r>
          </a:p>
          <a:p>
            <a:endParaRPr lang="en-US" altLang="en-US" dirty="0">
              <a:latin typeface="Arial" panose="020B0604020202020204" pitchFamily="34" charset="0"/>
              <a:ea typeface="ＭＳ Ｐゴシック" panose="020B0600070205080204" pitchFamily="34" charset="-128"/>
              <a:cs typeface="Arial" panose="020B0604020202020204" pitchFamily="34" charset="0"/>
            </a:endParaRPr>
          </a:p>
          <a:p>
            <a:r>
              <a:rPr lang="en-US" altLang="en-US" dirty="0">
                <a:latin typeface="Arial" panose="020B0604020202020204" pitchFamily="34" charset="0"/>
                <a:ea typeface="ＭＳ Ｐゴシック" panose="020B0600070205080204" pitchFamily="34" charset="-128"/>
                <a:cs typeface="Arial" panose="020B0604020202020204" pitchFamily="34" charset="0"/>
              </a:rPr>
              <a:t>• Use in-house materials</a:t>
            </a:r>
          </a:p>
          <a:p>
            <a:r>
              <a:rPr lang="en-US" altLang="en-US" dirty="0">
                <a:latin typeface="Arial" panose="020B0604020202020204" pitchFamily="34" charset="0"/>
                <a:ea typeface="ＭＳ Ｐゴシック" panose="020B0600070205080204" pitchFamily="34" charset="-128"/>
                <a:cs typeface="Arial" panose="020B0604020202020204" pitchFamily="34" charset="0"/>
              </a:rPr>
              <a:t>• Use externally obtained materials</a:t>
            </a:r>
          </a:p>
          <a:p>
            <a:endParaRPr lang="en-US" altLang="en-US" dirty="0">
              <a:latin typeface="Arial" panose="020B0604020202020204" pitchFamily="34" charset="0"/>
              <a:ea typeface="ＭＳ Ｐゴシック" panose="020B0600070205080204" pitchFamily="34" charset="-128"/>
              <a:cs typeface="Arial" panose="020B0604020202020204" pitchFamily="34" charset="0"/>
            </a:endParaRPr>
          </a:p>
          <a:p>
            <a:r>
              <a:rPr lang="en-US" altLang="en-US" dirty="0">
                <a:latin typeface="Arial" panose="020B0604020202020204" pitchFamily="34" charset="0"/>
                <a:ea typeface="ＭＳ Ｐゴシック" panose="020B0600070205080204" pitchFamily="34" charset="-128"/>
                <a:cs typeface="Arial" panose="020B0604020202020204" pitchFamily="34" charset="0"/>
              </a:rPr>
              <a:t>A well-designed program should have materials from both sources. In-house</a:t>
            </a:r>
            <a:r>
              <a:rPr lang="en-US" altLang="en-US" baseline="0" dirty="0">
                <a:latin typeface="Arial" panose="020B0604020202020204" pitchFamily="34" charset="0"/>
                <a:ea typeface="ＭＳ Ｐゴシック" panose="020B0600070205080204" pitchFamily="34" charset="-128"/>
                <a:cs typeface="Arial" panose="020B0604020202020204" pitchFamily="34" charset="0"/>
              </a:rPr>
              <a:t> </a:t>
            </a:r>
            <a:r>
              <a:rPr lang="en-US" altLang="en-US" dirty="0">
                <a:latin typeface="Arial" panose="020B0604020202020204" pitchFamily="34" charset="0"/>
                <a:ea typeface="ＭＳ Ｐゴシック" panose="020B0600070205080204" pitchFamily="34" charset="-128"/>
                <a:cs typeface="Arial" panose="020B0604020202020204" pitchFamily="34" charset="0"/>
              </a:rPr>
              <a:t>materials that are effectively used include the following:</a:t>
            </a:r>
          </a:p>
          <a:p>
            <a:endParaRPr lang="en-US" altLang="en-US" dirty="0">
              <a:latin typeface="Arial" panose="020B0604020202020204" pitchFamily="34" charset="0"/>
              <a:ea typeface="ＭＳ Ｐゴシック" panose="020B0600070205080204" pitchFamily="34" charset="-128"/>
              <a:cs typeface="Arial" panose="020B0604020202020204" pitchFamily="34" charset="0"/>
            </a:endParaRPr>
          </a:p>
          <a:p>
            <a:r>
              <a:rPr lang="en-US" altLang="en-US" dirty="0">
                <a:latin typeface="Arial" panose="020B0604020202020204" pitchFamily="34" charset="0"/>
                <a:ea typeface="ＭＳ Ｐゴシック" panose="020B0600070205080204" pitchFamily="34" charset="-128"/>
                <a:cs typeface="Arial" panose="020B0604020202020204" pitchFamily="34" charset="0"/>
              </a:rPr>
              <a:t>• Brochures, leaflets, and fact sheets: These short documents are used to highlight</a:t>
            </a:r>
            <a:r>
              <a:rPr lang="en-US" altLang="en-US" baseline="0" dirty="0">
                <a:latin typeface="Arial" panose="020B0604020202020204" pitchFamily="34" charset="0"/>
                <a:ea typeface="ＭＳ Ｐゴシック" panose="020B0600070205080204" pitchFamily="34" charset="-128"/>
                <a:cs typeface="Arial" panose="020B0604020202020204" pitchFamily="34" charset="0"/>
              </a:rPr>
              <a:t> </a:t>
            </a:r>
            <a:r>
              <a:rPr lang="en-US" altLang="en-US" dirty="0">
                <a:latin typeface="Arial" panose="020B0604020202020204" pitchFamily="34" charset="0"/>
                <a:ea typeface="ＭＳ Ｐゴシック" panose="020B0600070205080204" pitchFamily="34" charset="-128"/>
                <a:cs typeface="Arial" panose="020B0604020202020204" pitchFamily="34" charset="0"/>
              </a:rPr>
              <a:t>key points such as password selection and use.</a:t>
            </a:r>
          </a:p>
          <a:p>
            <a:r>
              <a:rPr lang="en-US" altLang="en-US" dirty="0">
                <a:latin typeface="Arial" panose="020B0604020202020204" pitchFamily="34" charset="0"/>
                <a:ea typeface="ＭＳ Ｐゴシック" panose="020B0600070205080204" pitchFamily="34" charset="-128"/>
                <a:cs typeface="Arial" panose="020B0604020202020204" pitchFamily="34" charset="0"/>
              </a:rPr>
              <a:t>• Security handbook: The security policy document is one candidate for a handbook. However, a document specifically geared toward awareness could be</a:t>
            </a:r>
            <a:r>
              <a:rPr lang="en-US" altLang="en-US" baseline="0" dirty="0">
                <a:latin typeface="Arial" panose="020B0604020202020204" pitchFamily="34" charset="0"/>
                <a:ea typeface="ＭＳ Ｐゴシック" panose="020B0600070205080204" pitchFamily="34" charset="-128"/>
                <a:cs typeface="Arial" panose="020B0604020202020204" pitchFamily="34" charset="0"/>
              </a:rPr>
              <a:t> </a:t>
            </a:r>
            <a:r>
              <a:rPr lang="en-US" altLang="en-US" dirty="0">
                <a:latin typeface="Arial" panose="020B0604020202020204" pitchFamily="34" charset="0"/>
                <a:ea typeface="ＭＳ Ｐゴシック" panose="020B0600070205080204" pitchFamily="34" charset="-128"/>
                <a:cs typeface="Arial" panose="020B0604020202020204" pitchFamily="34" charset="0"/>
              </a:rPr>
              <a:t>produced, covering all the security topics needed for all employees.</a:t>
            </a:r>
          </a:p>
          <a:p>
            <a:r>
              <a:rPr lang="en-US" altLang="en-US" dirty="0">
                <a:latin typeface="Arial" panose="020B0604020202020204" pitchFamily="34" charset="0"/>
                <a:ea typeface="ＭＳ Ｐゴシック" panose="020B0600070205080204" pitchFamily="34" charset="-128"/>
                <a:cs typeface="Arial" panose="020B0604020202020204" pitchFamily="34" charset="0"/>
              </a:rPr>
              <a:t>• Regular e-mail or newsletter: This communication channel is used to highlight</a:t>
            </a:r>
            <a:r>
              <a:rPr lang="en-US" altLang="en-US" baseline="0" dirty="0">
                <a:latin typeface="Arial" panose="020B0604020202020204" pitchFamily="34" charset="0"/>
                <a:ea typeface="ＭＳ Ｐゴシック" panose="020B0600070205080204" pitchFamily="34" charset="-128"/>
                <a:cs typeface="Arial" panose="020B0604020202020204" pitchFamily="34" charset="0"/>
              </a:rPr>
              <a:t> </a:t>
            </a:r>
            <a:r>
              <a:rPr lang="en-US" altLang="en-US" dirty="0">
                <a:latin typeface="Arial" panose="020B0604020202020204" pitchFamily="34" charset="0"/>
                <a:ea typeface="ＭＳ Ｐゴシック" panose="020B0600070205080204" pitchFamily="34" charset="-128"/>
                <a:cs typeface="Arial" panose="020B0604020202020204" pitchFamily="34" charset="0"/>
              </a:rPr>
              <a:t>changes either in organization security policy or outside threats, especially</a:t>
            </a:r>
            <a:r>
              <a:rPr lang="en-US" altLang="en-US" baseline="0" dirty="0">
                <a:latin typeface="Arial" panose="020B0604020202020204" pitchFamily="34" charset="0"/>
                <a:ea typeface="ＭＳ Ｐゴシック" panose="020B0600070205080204" pitchFamily="34" charset="-128"/>
                <a:cs typeface="Arial" panose="020B0604020202020204" pitchFamily="34" charset="0"/>
              </a:rPr>
              <a:t> </a:t>
            </a:r>
            <a:r>
              <a:rPr lang="en-US" altLang="en-US" dirty="0">
                <a:latin typeface="Arial" panose="020B0604020202020204" pitchFamily="34" charset="0"/>
                <a:ea typeface="ＭＳ Ｐゴシック" panose="020B0600070205080204" pitchFamily="34" charset="-128"/>
                <a:cs typeface="Arial" panose="020B0604020202020204" pitchFamily="34" charset="0"/>
              </a:rPr>
              <a:t>social engineering threats. In addition, this channel can be used to send reminders on specific topics.</a:t>
            </a:r>
          </a:p>
          <a:p>
            <a:r>
              <a:rPr lang="en-US" altLang="en-US" dirty="0">
                <a:latin typeface="Arial" panose="020B0604020202020204" pitchFamily="34" charset="0"/>
                <a:ea typeface="ＭＳ Ｐゴシック" panose="020B0600070205080204" pitchFamily="34" charset="-128"/>
                <a:cs typeface="Arial" panose="020B0604020202020204" pitchFamily="34" charset="0"/>
              </a:rPr>
              <a:t>• Distance learning: The organization can set up a set of self-paced courses that</a:t>
            </a:r>
            <a:r>
              <a:rPr lang="en-US" altLang="en-US" baseline="0" dirty="0">
                <a:latin typeface="Arial" panose="020B0604020202020204" pitchFamily="34" charset="0"/>
                <a:ea typeface="ＭＳ Ｐゴシック" panose="020B0600070205080204" pitchFamily="34" charset="-128"/>
                <a:cs typeface="Arial" panose="020B0604020202020204" pitchFamily="34" charset="0"/>
              </a:rPr>
              <a:t> </a:t>
            </a:r>
            <a:r>
              <a:rPr lang="en-US" altLang="en-US" dirty="0">
                <a:latin typeface="Arial" panose="020B0604020202020204" pitchFamily="34" charset="0"/>
                <a:ea typeface="ＭＳ Ｐゴシック" panose="020B0600070205080204" pitchFamily="34" charset="-128"/>
                <a:cs typeface="Arial" panose="020B0604020202020204" pitchFamily="34" charset="0"/>
              </a:rPr>
              <a:t>are available online.</a:t>
            </a:r>
          </a:p>
          <a:p>
            <a:r>
              <a:rPr lang="en-US" altLang="en-US" dirty="0">
                <a:latin typeface="Arial" panose="020B0604020202020204" pitchFamily="34" charset="0"/>
                <a:ea typeface="ＭＳ Ｐゴシック" panose="020B0600070205080204" pitchFamily="34" charset="-128"/>
                <a:cs typeface="Arial" panose="020B0604020202020204" pitchFamily="34" charset="0"/>
              </a:rPr>
              <a:t>• Workshop and training sessions: A block of time, such as an hour or an entire</a:t>
            </a:r>
            <a:r>
              <a:rPr lang="en-US" altLang="en-US" baseline="0" dirty="0">
                <a:latin typeface="Arial" panose="020B0604020202020204" pitchFamily="34" charset="0"/>
                <a:ea typeface="ＭＳ Ｐゴシック" panose="020B0600070205080204" pitchFamily="34" charset="-128"/>
                <a:cs typeface="Arial" panose="020B0604020202020204" pitchFamily="34" charset="0"/>
              </a:rPr>
              <a:t> </a:t>
            </a:r>
            <a:r>
              <a:rPr lang="en-US" altLang="en-US" dirty="0">
                <a:latin typeface="Arial" panose="020B0604020202020204" pitchFamily="34" charset="0"/>
                <a:ea typeface="ＭＳ Ｐゴシック" panose="020B0600070205080204" pitchFamily="34" charset="-128"/>
                <a:cs typeface="Arial" panose="020B0604020202020204" pitchFamily="34" charset="0"/>
              </a:rPr>
              <a:t>day, can be set aside, with mandatory attendance by certain categories of staff.</a:t>
            </a:r>
          </a:p>
          <a:p>
            <a:r>
              <a:rPr lang="en-US" altLang="en-US" dirty="0">
                <a:latin typeface="Arial" panose="020B0604020202020204" pitchFamily="34" charset="0"/>
                <a:ea typeface="ＭＳ Ｐゴシック" panose="020B0600070205080204" pitchFamily="34" charset="-128"/>
                <a:cs typeface="Arial" panose="020B0604020202020204" pitchFamily="34" charset="0"/>
              </a:rPr>
              <a:t>• Formal classes: Classes can be held much like workshops, but perhaps offered</a:t>
            </a:r>
            <a:r>
              <a:rPr lang="en-US" altLang="en-US" baseline="0" dirty="0">
                <a:latin typeface="Arial" panose="020B0604020202020204" pitchFamily="34" charset="0"/>
                <a:ea typeface="ＭＳ Ｐゴシック" panose="020B0600070205080204" pitchFamily="34" charset="-128"/>
                <a:cs typeface="Arial" panose="020B0604020202020204" pitchFamily="34" charset="0"/>
              </a:rPr>
              <a:t> </a:t>
            </a:r>
            <a:r>
              <a:rPr lang="en-US" altLang="en-US" dirty="0">
                <a:latin typeface="Arial" panose="020B0604020202020204" pitchFamily="34" charset="0"/>
                <a:ea typeface="ＭＳ Ｐゴシック" panose="020B0600070205080204" pitchFamily="34" charset="-128"/>
                <a:cs typeface="Arial" panose="020B0604020202020204" pitchFamily="34" charset="0"/>
              </a:rPr>
              <a:t>off-site and lasting multiple days. They could be part of a professional development program.</a:t>
            </a:r>
          </a:p>
          <a:p>
            <a:r>
              <a:rPr lang="en-US" altLang="en-US" dirty="0">
                <a:latin typeface="Arial" panose="020B0604020202020204" pitchFamily="34" charset="0"/>
                <a:ea typeface="ＭＳ Ｐゴシック" panose="020B0600070205080204" pitchFamily="34" charset="-128"/>
                <a:cs typeface="Arial" panose="020B0604020202020204" pitchFamily="34" charset="0"/>
              </a:rPr>
              <a:t>• Video: Available online or via disk, a video can cover one or more topics in</a:t>
            </a:r>
            <a:r>
              <a:rPr lang="en-US" altLang="en-US" baseline="0" dirty="0">
                <a:latin typeface="Arial" panose="020B0604020202020204" pitchFamily="34" charset="0"/>
                <a:ea typeface="ＭＳ Ｐゴシック" panose="020B0600070205080204" pitchFamily="34" charset="-128"/>
                <a:cs typeface="Arial" panose="020B0604020202020204" pitchFamily="34" charset="0"/>
              </a:rPr>
              <a:t> </a:t>
            </a:r>
            <a:r>
              <a:rPr lang="en-US" altLang="en-US" dirty="0">
                <a:latin typeface="Arial" panose="020B0604020202020204" pitchFamily="34" charset="0"/>
                <a:ea typeface="ＭＳ Ｐゴシック" panose="020B0600070205080204" pitchFamily="34" charset="-128"/>
                <a:cs typeface="Arial" panose="020B0604020202020204" pitchFamily="34" charset="0"/>
              </a:rPr>
              <a:t>depth and may be watched by individuals on their own time or on time allowed</a:t>
            </a:r>
          </a:p>
          <a:p>
            <a:r>
              <a:rPr lang="en-US" altLang="en-US" dirty="0">
                <a:latin typeface="Arial" panose="020B0604020202020204" pitchFamily="34" charset="0"/>
                <a:ea typeface="ＭＳ Ｐゴシック" panose="020B0600070205080204" pitchFamily="34" charset="-128"/>
                <a:cs typeface="Arial" panose="020B0604020202020204" pitchFamily="34" charset="0"/>
              </a:rPr>
              <a:t>during work hours.</a:t>
            </a:r>
          </a:p>
          <a:p>
            <a:r>
              <a:rPr lang="en-US" altLang="en-US" dirty="0">
                <a:latin typeface="Arial" panose="020B0604020202020204" pitchFamily="34" charset="0"/>
                <a:ea typeface="ＭＳ Ｐゴシック" panose="020B0600070205080204" pitchFamily="34" charset="-128"/>
                <a:cs typeface="Arial" panose="020B0604020202020204" pitchFamily="34" charset="0"/>
              </a:rPr>
              <a:t>• Website: An organization security website can be established that can be</a:t>
            </a:r>
            <a:r>
              <a:rPr lang="en-US" altLang="en-US" baseline="0" dirty="0">
                <a:latin typeface="Arial" panose="020B0604020202020204" pitchFamily="34" charset="0"/>
                <a:ea typeface="ＭＳ Ｐゴシック" panose="020B0600070205080204" pitchFamily="34" charset="-128"/>
                <a:cs typeface="Arial" panose="020B0604020202020204" pitchFamily="34" charset="0"/>
              </a:rPr>
              <a:t> </a:t>
            </a:r>
            <a:r>
              <a:rPr lang="en-US" altLang="en-US" dirty="0">
                <a:latin typeface="Arial" panose="020B0604020202020204" pitchFamily="34" charset="0"/>
                <a:ea typeface="ＭＳ Ｐゴシック" panose="020B0600070205080204" pitchFamily="34" charset="-128"/>
                <a:cs typeface="Arial" panose="020B0604020202020204" pitchFamily="34" charset="0"/>
              </a:rPr>
              <a:t>updated to reflect changes, present content for multiple audiences, and link to</a:t>
            </a:r>
          </a:p>
          <a:p>
            <a:r>
              <a:rPr lang="en-US" altLang="en-US" dirty="0">
                <a:latin typeface="Arial" panose="020B0604020202020204" pitchFamily="34" charset="0"/>
                <a:ea typeface="ＭＳ Ｐゴシック" panose="020B0600070205080204" pitchFamily="34" charset="-128"/>
                <a:cs typeface="Arial" panose="020B0604020202020204" pitchFamily="34" charset="0"/>
              </a:rPr>
              <a:t>other information.</a:t>
            </a:r>
          </a:p>
          <a:p>
            <a:endParaRPr lang="en-US" altLang="en-US" dirty="0">
              <a:latin typeface="Arial" panose="020B0604020202020204" pitchFamily="34" charset="0"/>
              <a:ea typeface="ＭＳ Ｐゴシック" panose="020B0600070205080204" pitchFamily="34" charset="-128"/>
              <a:cs typeface="Arial" panose="020B0604020202020204" pitchFamily="34" charset="0"/>
            </a:endParaRPr>
          </a:p>
          <a:p>
            <a:r>
              <a:rPr lang="en-US" altLang="en-US" dirty="0">
                <a:latin typeface="Arial" panose="020B0604020202020204" pitchFamily="34" charset="0"/>
                <a:ea typeface="ＭＳ Ｐゴシック" panose="020B0600070205080204" pitchFamily="34" charset="-128"/>
                <a:cs typeface="Arial" panose="020B0604020202020204" pitchFamily="34" charset="0"/>
              </a:rPr>
              <a:t>Externally obtained information and materials include the following:</a:t>
            </a:r>
          </a:p>
          <a:p>
            <a:r>
              <a:rPr lang="en-US" altLang="en-US" dirty="0">
                <a:latin typeface="Arial" panose="020B0604020202020204" pitchFamily="34" charset="0"/>
                <a:ea typeface="ＭＳ Ｐゴシック" panose="020B0600070205080204" pitchFamily="34" charset="-128"/>
                <a:cs typeface="Arial" panose="020B0604020202020204" pitchFamily="34" charset="0"/>
              </a:rPr>
              <a:t>• E-mail advisories issued by industry-hosted news groups, academic institutions,</a:t>
            </a:r>
            <a:r>
              <a:rPr lang="en-US" altLang="en-US" baseline="0" dirty="0">
                <a:latin typeface="Arial" panose="020B0604020202020204" pitchFamily="34" charset="0"/>
                <a:ea typeface="ＭＳ Ｐゴシック" panose="020B0600070205080204" pitchFamily="34" charset="-128"/>
                <a:cs typeface="Arial" panose="020B0604020202020204" pitchFamily="34" charset="0"/>
              </a:rPr>
              <a:t> </a:t>
            </a:r>
            <a:r>
              <a:rPr lang="en-US" altLang="en-US" dirty="0">
                <a:latin typeface="Arial" panose="020B0604020202020204" pitchFamily="34" charset="0"/>
                <a:ea typeface="ＭＳ Ｐゴシック" panose="020B0600070205080204" pitchFamily="34" charset="-128"/>
                <a:cs typeface="Arial" panose="020B0604020202020204" pitchFamily="34" charset="0"/>
              </a:rPr>
              <a:t>or the organization’s IT security office</a:t>
            </a:r>
          </a:p>
          <a:p>
            <a:r>
              <a:rPr lang="en-US" altLang="en-US" dirty="0">
                <a:latin typeface="Arial" panose="020B0604020202020204" pitchFamily="34" charset="0"/>
                <a:ea typeface="ＭＳ Ｐゴシック" panose="020B0600070205080204" pitchFamily="34" charset="-128"/>
                <a:cs typeface="Arial" panose="020B0604020202020204" pitchFamily="34" charset="0"/>
              </a:rPr>
              <a:t>• Professional organizations and vendors</a:t>
            </a:r>
          </a:p>
          <a:p>
            <a:r>
              <a:rPr lang="en-US" altLang="en-US" dirty="0">
                <a:latin typeface="Arial" panose="020B0604020202020204" pitchFamily="34" charset="0"/>
                <a:ea typeface="ＭＳ Ｐゴシック" panose="020B0600070205080204" pitchFamily="34" charset="-128"/>
                <a:cs typeface="Arial" panose="020B0604020202020204" pitchFamily="34" charset="0"/>
              </a:rPr>
              <a:t>• Online IT security daily news websites</a:t>
            </a:r>
          </a:p>
          <a:p>
            <a:r>
              <a:rPr lang="en-US" altLang="en-US" dirty="0">
                <a:latin typeface="Arial" panose="020B0604020202020204" pitchFamily="34" charset="0"/>
                <a:ea typeface="ＭＳ Ｐゴシック" panose="020B0600070205080204" pitchFamily="34" charset="-128"/>
                <a:cs typeface="Arial" panose="020B0604020202020204" pitchFamily="34" charset="0"/>
              </a:rPr>
              <a:t>• Periodicals</a:t>
            </a:r>
          </a:p>
          <a:p>
            <a:r>
              <a:rPr lang="en-US" altLang="en-US" dirty="0">
                <a:latin typeface="Arial" panose="020B0604020202020204" pitchFamily="34" charset="0"/>
                <a:ea typeface="ＭＳ Ｐゴシック" panose="020B0600070205080204" pitchFamily="34" charset="-128"/>
                <a:cs typeface="Arial" panose="020B0604020202020204" pitchFamily="34" charset="0"/>
              </a:rPr>
              <a:t>• Conferences, seminars, and courses</a:t>
            </a:r>
          </a:p>
          <a:p>
            <a:endParaRPr lang="en-US" altLang="en-US" dirty="0">
              <a:latin typeface="Arial" panose="020B0604020202020204" pitchFamily="34" charset="0"/>
              <a:ea typeface="ＭＳ Ｐゴシック" panose="020B0600070205080204" pitchFamily="34" charset="-128"/>
              <a:cs typeface="Arial" panose="020B0604020202020204" pitchFamily="34" charset="0"/>
            </a:endParaRPr>
          </a:p>
          <a:p>
            <a:r>
              <a:rPr lang="en-US" altLang="en-US" dirty="0">
                <a:latin typeface="Arial" panose="020B0604020202020204" pitchFamily="34" charset="0"/>
                <a:ea typeface="ＭＳ Ｐゴシック" panose="020B0600070205080204" pitchFamily="34" charset="-128"/>
                <a:cs typeface="Arial" panose="020B0604020202020204" pitchFamily="34" charset="0"/>
              </a:rPr>
              <a:t>The NIST Computer Security Division website’s awareness, training, education, and</a:t>
            </a:r>
            <a:r>
              <a:rPr lang="en-US" altLang="en-US" baseline="0" dirty="0">
                <a:latin typeface="Arial" panose="020B0604020202020204" pitchFamily="34" charset="0"/>
                <a:ea typeface="ＭＳ Ｐゴシック" panose="020B0600070205080204" pitchFamily="34" charset="-128"/>
                <a:cs typeface="Arial" panose="020B0604020202020204" pitchFamily="34" charset="0"/>
              </a:rPr>
              <a:t> </a:t>
            </a:r>
            <a:r>
              <a:rPr lang="en-US" altLang="en-US" dirty="0">
                <a:latin typeface="Arial" panose="020B0604020202020204" pitchFamily="34" charset="0"/>
                <a:ea typeface="ＭＳ Ｐゴシック" panose="020B0600070205080204" pitchFamily="34" charset="-128"/>
                <a:cs typeface="Arial" panose="020B0604020202020204" pitchFamily="34" charset="0"/>
              </a:rPr>
              <a:t>professional development pages contain a number of links to government, industry,</a:t>
            </a:r>
            <a:r>
              <a:rPr lang="en-US" altLang="en-US" baseline="0" dirty="0">
                <a:latin typeface="Arial" panose="020B0604020202020204" pitchFamily="34" charset="0"/>
                <a:ea typeface="ＭＳ Ｐゴシック" panose="020B0600070205080204" pitchFamily="34" charset="-128"/>
                <a:cs typeface="Arial" panose="020B0604020202020204" pitchFamily="34" charset="0"/>
              </a:rPr>
              <a:t> </a:t>
            </a:r>
            <a:r>
              <a:rPr lang="en-US" altLang="en-US" dirty="0">
                <a:latin typeface="Arial" panose="020B0604020202020204" pitchFamily="34" charset="0"/>
                <a:ea typeface="ＭＳ Ｐゴシック" panose="020B0600070205080204" pitchFamily="34" charset="-128"/>
                <a:cs typeface="Arial" panose="020B0604020202020204" pitchFamily="34" charset="0"/>
              </a:rPr>
              <a:t>and academic sites that offer or sell both awareness and training materials.</a:t>
            </a:r>
          </a:p>
          <a:p>
            <a:endParaRPr lang="en-US" altLang="en-US" dirty="0">
              <a:latin typeface="Arial" panose="020B0604020202020204" pitchFamily="34" charset="0"/>
              <a:ea typeface="ＭＳ Ｐゴシック" panose="020B0600070205080204" pitchFamily="34" charset="-128"/>
              <a:cs typeface="Arial" panose="020B0604020202020204" pitchFamily="34" charset="0"/>
            </a:endParaRPr>
          </a:p>
          <a:p>
            <a:r>
              <a:rPr lang="en-US" altLang="en-US" dirty="0">
                <a:latin typeface="Arial" panose="020B0604020202020204" pitchFamily="34" charset="0"/>
                <a:ea typeface="ＭＳ Ｐゴシック" panose="020B0600070205080204" pitchFamily="34" charset="-128"/>
                <a:cs typeface="Arial" panose="020B0604020202020204" pitchFamily="34" charset="0"/>
              </a:rPr>
              <a:t>Just as in other areas of security, evaluation</a:t>
            </a:r>
            <a:r>
              <a:rPr lang="en-US" altLang="en-US" baseline="0" dirty="0">
                <a:latin typeface="Arial" panose="020B0604020202020204" pitchFamily="34" charset="0"/>
                <a:ea typeface="ＭＳ Ｐゴシック" panose="020B0600070205080204" pitchFamily="34" charset="-128"/>
                <a:cs typeface="Arial" panose="020B0604020202020204" pitchFamily="34" charset="0"/>
              </a:rPr>
              <a:t> </a:t>
            </a:r>
            <a:r>
              <a:rPr lang="en-US" altLang="en-US" dirty="0">
                <a:latin typeface="Arial" panose="020B0604020202020204" pitchFamily="34" charset="0"/>
                <a:ea typeface="ＭＳ Ｐゴシック" panose="020B0600070205080204" pitchFamily="34" charset="-128"/>
                <a:cs typeface="Arial" panose="020B0604020202020204" pitchFamily="34" charset="0"/>
              </a:rPr>
              <a:t>is needed to ensure that an awareness program is meeting objectives. [SANS22]</a:t>
            </a:r>
            <a:r>
              <a:rPr lang="en-US" altLang="en-US" baseline="0" dirty="0">
                <a:latin typeface="Arial" panose="020B0604020202020204" pitchFamily="34" charset="0"/>
                <a:ea typeface="ＭＳ Ｐゴシック" panose="020B0600070205080204" pitchFamily="34" charset="-128"/>
                <a:cs typeface="Arial" panose="020B0604020202020204" pitchFamily="34" charset="0"/>
              </a:rPr>
              <a:t> </a:t>
            </a:r>
            <a:r>
              <a:rPr lang="en-US" altLang="en-US" dirty="0">
                <a:latin typeface="Arial" panose="020B0604020202020204" pitchFamily="34" charset="0"/>
                <a:ea typeface="ＭＳ Ｐゴシック" panose="020B0600070205080204" pitchFamily="34" charset="-128"/>
                <a:cs typeface="Arial" panose="020B0604020202020204" pitchFamily="34" charset="0"/>
              </a:rPr>
              <a:t>describes a range of maturity levels for security awareness programs from non-existent to high quality programs with a robust metrics framework. It provides guidance</a:t>
            </a:r>
            <a:r>
              <a:rPr lang="en-US" altLang="en-US" baseline="0" dirty="0">
                <a:latin typeface="Arial" panose="020B0604020202020204" pitchFamily="34" charset="0"/>
                <a:ea typeface="ＭＳ Ｐゴシック" panose="020B0600070205080204" pitchFamily="34" charset="-128"/>
                <a:cs typeface="Arial" panose="020B0604020202020204" pitchFamily="34" charset="0"/>
              </a:rPr>
              <a:t> </a:t>
            </a:r>
            <a:r>
              <a:rPr lang="en-US" altLang="en-US" dirty="0">
                <a:latin typeface="Arial" panose="020B0604020202020204" pitchFamily="34" charset="0"/>
                <a:ea typeface="ＭＳ Ｐゴシック" panose="020B0600070205080204" pitchFamily="34" charset="-128"/>
                <a:cs typeface="Arial" panose="020B0604020202020204" pitchFamily="34" charset="0"/>
              </a:rPr>
              <a:t>on how organizations can improve the quality of their programs</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23</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40052497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en-US" dirty="0">
              <a:latin typeface="Arial" panose="020B0604020202020204" pitchFamily="34" charset="0"/>
              <a:ea typeface="ＭＳ Ｐゴシック" panose="020B0600070205080204" pitchFamily="34" charset="-128"/>
              <a:cs typeface="Arial" panose="020B0604020202020204" pitchFamily="34" charset="0"/>
            </a:endParaRP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24</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3673958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a:latin typeface="Arial" panose="020B0604020202020204" pitchFamily="34" charset="0"/>
                <a:ea typeface="ＭＳ Ｐゴシック" panose="020B0600070205080204" pitchFamily="34" charset="-128"/>
                <a:cs typeface="Arial" panose="020B0604020202020204" pitchFamily="34" charset="0"/>
              </a:rPr>
              <a:t>A cybersecurity basics and literacy program serves two purposes. Its principal function is to target users of I T systems and applications, including company-supplied</a:t>
            </a:r>
          </a:p>
          <a:p>
            <a:r>
              <a:rPr lang="en-US" altLang="en-US" dirty="0">
                <a:latin typeface="Arial" panose="020B0604020202020204" pitchFamily="34" charset="0"/>
                <a:ea typeface="ＭＳ Ｐゴシック" panose="020B0600070205080204" pitchFamily="34" charset="-128"/>
                <a:cs typeface="Arial" panose="020B0604020202020204" pitchFamily="34" charset="0"/>
              </a:rPr>
              <a:t>mobile devices and bring your own device (B Y O D) policies, and develop sound</a:t>
            </a:r>
            <a:r>
              <a:rPr lang="en-US" altLang="en-US" baseline="0" dirty="0">
                <a:latin typeface="Arial" panose="020B0604020202020204" pitchFamily="34" charset="0"/>
                <a:ea typeface="ＭＳ Ｐゴシック" panose="020B0600070205080204" pitchFamily="34" charset="-128"/>
                <a:cs typeface="Arial" panose="020B0604020202020204" pitchFamily="34" charset="0"/>
              </a:rPr>
              <a:t> </a:t>
            </a:r>
            <a:r>
              <a:rPr lang="en-US" altLang="en-US" dirty="0">
                <a:latin typeface="Arial" panose="020B0604020202020204" pitchFamily="34" charset="0"/>
                <a:ea typeface="ＭＳ Ｐゴシック" panose="020B0600070205080204" pitchFamily="34" charset="-128"/>
                <a:cs typeface="Arial" panose="020B0604020202020204" pitchFamily="34" charset="0"/>
              </a:rPr>
              <a:t>security practices for these employees. Secondarily, it provides the foundation for</a:t>
            </a:r>
          </a:p>
          <a:p>
            <a:r>
              <a:rPr lang="en-US" altLang="en-US" dirty="0">
                <a:latin typeface="Arial" panose="020B0604020202020204" pitchFamily="34" charset="0"/>
                <a:ea typeface="ＭＳ Ｐゴシック" panose="020B0600070205080204" pitchFamily="34" charset="-128"/>
                <a:cs typeface="Arial" panose="020B0604020202020204" pitchFamily="34" charset="0"/>
              </a:rPr>
              <a:t>subsequent specialized or role-based training by providing a universal baseline of</a:t>
            </a:r>
            <a:r>
              <a:rPr lang="en-US" altLang="en-US" baseline="0" dirty="0">
                <a:latin typeface="Arial" panose="020B0604020202020204" pitchFamily="34" charset="0"/>
                <a:ea typeface="ＭＳ Ｐゴシック" panose="020B0600070205080204" pitchFamily="34" charset="-128"/>
                <a:cs typeface="Arial" panose="020B0604020202020204" pitchFamily="34" charset="0"/>
              </a:rPr>
              <a:t> </a:t>
            </a:r>
            <a:r>
              <a:rPr lang="en-US" altLang="en-US" dirty="0">
                <a:latin typeface="Arial" panose="020B0604020202020204" pitchFamily="34" charset="0"/>
                <a:ea typeface="ＭＳ Ｐゴシック" panose="020B0600070205080204" pitchFamily="34" charset="-128"/>
                <a:cs typeface="Arial" panose="020B0604020202020204" pitchFamily="34" charset="0"/>
              </a:rPr>
              <a:t>key security terms and concepts.</a:t>
            </a:r>
          </a:p>
          <a:p>
            <a:endParaRPr lang="en-US" altLang="en-US" dirty="0">
              <a:latin typeface="Arial" panose="020B0604020202020204" pitchFamily="34" charset="0"/>
              <a:ea typeface="ＭＳ Ｐゴシック" panose="020B0600070205080204" pitchFamily="34" charset="-128"/>
              <a:cs typeface="Arial" panose="020B0604020202020204" pitchFamily="34" charset="0"/>
            </a:endParaRPr>
          </a:p>
          <a:p>
            <a:r>
              <a:rPr lang="en-US" altLang="en-US" dirty="0">
                <a:latin typeface="Arial" panose="020B0604020202020204" pitchFamily="34" charset="0"/>
                <a:ea typeface="ＭＳ Ｐゴシック" panose="020B0600070205080204" pitchFamily="34" charset="-128"/>
                <a:cs typeface="Arial" panose="020B0604020202020204" pitchFamily="34" charset="0"/>
              </a:rPr>
              <a:t>N I S T S P 800-16 (Information Technology Security Training Requirements: A</a:t>
            </a:r>
            <a:r>
              <a:rPr lang="en-US" altLang="en-US" baseline="0" dirty="0">
                <a:latin typeface="Arial" panose="020B0604020202020204" pitchFamily="34" charset="0"/>
                <a:ea typeface="ＭＳ Ｐゴシック" panose="020B0600070205080204" pitchFamily="34" charset="-128"/>
                <a:cs typeface="Arial" panose="020B0604020202020204" pitchFamily="34" charset="0"/>
              </a:rPr>
              <a:t> </a:t>
            </a:r>
            <a:r>
              <a:rPr lang="en-US" altLang="en-US" dirty="0">
                <a:latin typeface="Arial" panose="020B0604020202020204" pitchFamily="34" charset="0"/>
                <a:ea typeface="ＭＳ Ｐゴシック" panose="020B0600070205080204" pitchFamily="34" charset="-128"/>
                <a:cs typeface="Arial" panose="020B0604020202020204" pitchFamily="34" charset="0"/>
              </a:rPr>
              <a:t>Role and Performance-Based Model, April 1998) describes this as a program that</a:t>
            </a:r>
            <a:r>
              <a:rPr lang="en-US" altLang="en-US" baseline="0" dirty="0">
                <a:latin typeface="Arial" panose="020B0604020202020204" pitchFamily="34" charset="0"/>
                <a:ea typeface="ＭＳ Ｐゴシック" panose="020B0600070205080204" pitchFamily="34" charset="-128"/>
                <a:cs typeface="Arial" panose="020B0604020202020204" pitchFamily="34" charset="0"/>
              </a:rPr>
              <a:t> </a:t>
            </a:r>
            <a:r>
              <a:rPr lang="en-US" altLang="en-US" dirty="0">
                <a:latin typeface="Arial" panose="020B0604020202020204" pitchFamily="34" charset="0"/>
                <a:ea typeface="ＭＳ Ｐゴシック" panose="020B0600070205080204" pitchFamily="34" charset="-128"/>
                <a:cs typeface="Arial" panose="020B0604020202020204" pitchFamily="34" charset="0"/>
              </a:rPr>
              <a:t>refers to an individual’s familiarity with, and ability to apply, a core knowledge set that</a:t>
            </a:r>
            <a:r>
              <a:rPr lang="en-US" altLang="en-US" baseline="0" dirty="0">
                <a:latin typeface="Arial" panose="020B0604020202020204" pitchFamily="34" charset="0"/>
                <a:ea typeface="ＭＳ Ｐゴシック" panose="020B0600070205080204" pitchFamily="34" charset="-128"/>
                <a:cs typeface="Arial" panose="020B0604020202020204" pitchFamily="34" charset="0"/>
              </a:rPr>
              <a:t> </a:t>
            </a:r>
            <a:r>
              <a:rPr lang="en-US" altLang="en-US" dirty="0">
                <a:latin typeface="Arial" panose="020B0604020202020204" pitchFamily="34" charset="0"/>
                <a:ea typeface="ＭＳ Ｐゴシック" panose="020B0600070205080204" pitchFamily="34" charset="-128"/>
                <a:cs typeface="Arial" panose="020B0604020202020204" pitchFamily="34" charset="0"/>
              </a:rPr>
              <a:t>is needed to protect electronic information and systems. All individuals who use computer technology or its output products, regardless of their specific job responsibilities,</a:t>
            </a:r>
            <a:r>
              <a:rPr lang="en-US" altLang="en-US" baseline="0" dirty="0">
                <a:latin typeface="Arial" panose="020B0604020202020204" pitchFamily="34" charset="0"/>
                <a:ea typeface="ＭＳ Ｐゴシック" panose="020B0600070205080204" pitchFamily="34" charset="-128"/>
                <a:cs typeface="Arial" panose="020B0604020202020204" pitchFamily="34" charset="0"/>
              </a:rPr>
              <a:t> </a:t>
            </a:r>
            <a:r>
              <a:rPr lang="en-US" altLang="en-US" dirty="0">
                <a:latin typeface="Arial" panose="020B0604020202020204" pitchFamily="34" charset="0"/>
                <a:ea typeface="ＭＳ Ｐゴシック" panose="020B0600070205080204" pitchFamily="34" charset="-128"/>
                <a:cs typeface="Arial" panose="020B0604020202020204" pitchFamily="34" charset="0"/>
              </a:rPr>
              <a:t>must know these essentials and be able to apply them. The training at this level should</a:t>
            </a:r>
            <a:r>
              <a:rPr lang="en-US" altLang="en-US" baseline="0" dirty="0">
                <a:latin typeface="Arial" panose="020B0604020202020204" pitchFamily="34" charset="0"/>
                <a:ea typeface="ＭＳ Ｐゴシック" panose="020B0600070205080204" pitchFamily="34" charset="-128"/>
                <a:cs typeface="Arial" panose="020B0604020202020204" pitchFamily="34" charset="0"/>
              </a:rPr>
              <a:t> </a:t>
            </a:r>
            <a:r>
              <a:rPr lang="en-US" altLang="en-US" dirty="0">
                <a:latin typeface="Arial" panose="020B0604020202020204" pitchFamily="34" charset="0"/>
                <a:ea typeface="ＭＳ Ｐゴシック" panose="020B0600070205080204" pitchFamily="34" charset="-128"/>
                <a:cs typeface="Arial" panose="020B0604020202020204" pitchFamily="34" charset="0"/>
              </a:rPr>
              <a:t>be tailored to a specific organization’s I T environment, security policies, and risks.</a:t>
            </a:r>
          </a:p>
          <a:p>
            <a:endParaRPr lang="en-US" altLang="en-US" dirty="0">
              <a:latin typeface="Arial" panose="020B0604020202020204" pitchFamily="34" charset="0"/>
              <a:ea typeface="ＭＳ Ｐゴシック" panose="020B0600070205080204" pitchFamily="34" charset="-128"/>
              <a:cs typeface="Arial" panose="020B0604020202020204" pitchFamily="34" charset="0"/>
            </a:endParaRPr>
          </a:p>
          <a:p>
            <a:r>
              <a:rPr lang="en-US" altLang="en-US" dirty="0">
                <a:latin typeface="Arial" panose="020B0604020202020204" pitchFamily="34" charset="0"/>
                <a:ea typeface="ＭＳ Ｐゴシック" panose="020B0600070205080204" pitchFamily="34" charset="-128"/>
                <a:cs typeface="Arial" panose="020B0604020202020204" pitchFamily="34" charset="0"/>
              </a:rPr>
              <a:t>Key topics that should be covered include the following:</a:t>
            </a:r>
          </a:p>
          <a:p>
            <a:endParaRPr lang="en-US" altLang="en-US" dirty="0">
              <a:latin typeface="Arial" panose="020B0604020202020204" pitchFamily="34" charset="0"/>
              <a:ea typeface="ＭＳ Ｐゴシック" panose="020B0600070205080204" pitchFamily="34" charset="-128"/>
              <a:cs typeface="Arial" panose="020B0604020202020204" pitchFamily="34" charset="0"/>
            </a:endParaRPr>
          </a:p>
          <a:p>
            <a:r>
              <a:rPr lang="en-US" altLang="en-US" dirty="0">
                <a:latin typeface="Arial" panose="020B0604020202020204" pitchFamily="34" charset="0"/>
                <a:ea typeface="ＭＳ Ｐゴシック" panose="020B0600070205080204" pitchFamily="34" charset="-128"/>
                <a:cs typeface="Arial" panose="020B0604020202020204" pitchFamily="34" charset="0"/>
              </a:rPr>
              <a:t>• Technical underpinnings of cybersecurity and its taxonomy, terminology, and</a:t>
            </a:r>
            <a:r>
              <a:rPr lang="en-US" altLang="en-US" baseline="0" dirty="0">
                <a:latin typeface="Arial" panose="020B0604020202020204" pitchFamily="34" charset="0"/>
                <a:ea typeface="ＭＳ Ｐゴシック" panose="020B0600070205080204" pitchFamily="34" charset="-128"/>
                <a:cs typeface="Arial" panose="020B0604020202020204" pitchFamily="34" charset="0"/>
              </a:rPr>
              <a:t> </a:t>
            </a:r>
            <a:r>
              <a:rPr lang="en-US" altLang="en-US" dirty="0">
                <a:latin typeface="Arial" panose="020B0604020202020204" pitchFamily="34" charset="0"/>
                <a:ea typeface="ＭＳ Ｐゴシック" panose="020B0600070205080204" pitchFamily="34" charset="-128"/>
                <a:cs typeface="Arial" panose="020B0604020202020204" pitchFamily="34" charset="0"/>
              </a:rPr>
              <a:t>challenges</a:t>
            </a:r>
          </a:p>
          <a:p>
            <a:r>
              <a:rPr lang="en-US" altLang="en-US" dirty="0">
                <a:latin typeface="Arial" panose="020B0604020202020204" pitchFamily="34" charset="0"/>
                <a:ea typeface="ＭＳ Ｐゴシック" panose="020B0600070205080204" pitchFamily="34" charset="-128"/>
                <a:cs typeface="Arial" panose="020B0604020202020204" pitchFamily="34" charset="0"/>
              </a:rPr>
              <a:t>• Common information and computer system security vulnerabilities</a:t>
            </a:r>
          </a:p>
          <a:p>
            <a:r>
              <a:rPr lang="en-US" altLang="en-US" dirty="0">
                <a:latin typeface="Arial" panose="020B0604020202020204" pitchFamily="34" charset="0"/>
                <a:ea typeface="ＭＳ Ｐゴシック" panose="020B0600070205080204" pitchFamily="34" charset="-128"/>
                <a:cs typeface="Arial" panose="020B0604020202020204" pitchFamily="34" charset="0"/>
              </a:rPr>
              <a:t>• Common cyberattack mechanisms, their consequences, and motivations for use</a:t>
            </a:r>
          </a:p>
          <a:p>
            <a:r>
              <a:rPr lang="en-US" altLang="en-US" dirty="0">
                <a:latin typeface="Arial" panose="020B0604020202020204" pitchFamily="34" charset="0"/>
                <a:ea typeface="ＭＳ Ｐゴシック" panose="020B0600070205080204" pitchFamily="34" charset="-128"/>
                <a:cs typeface="Arial" panose="020B0604020202020204" pitchFamily="34" charset="0"/>
              </a:rPr>
              <a:t>• Different types of cryptographic algorithms</a:t>
            </a:r>
          </a:p>
          <a:p>
            <a:r>
              <a:rPr lang="en-US" altLang="en-US" dirty="0">
                <a:latin typeface="Arial" panose="020B0604020202020204" pitchFamily="34" charset="0"/>
                <a:ea typeface="ＭＳ Ｐゴシック" panose="020B0600070205080204" pitchFamily="34" charset="-128"/>
                <a:cs typeface="Arial" panose="020B0604020202020204" pitchFamily="34" charset="0"/>
              </a:rPr>
              <a:t>• Intrusion, types of intruders, techniques, and motivation</a:t>
            </a:r>
          </a:p>
          <a:p>
            <a:r>
              <a:rPr lang="en-US" altLang="en-US" dirty="0">
                <a:latin typeface="Arial" panose="020B0604020202020204" pitchFamily="34" charset="0"/>
                <a:ea typeface="ＭＳ Ｐゴシック" panose="020B0600070205080204" pitchFamily="34" charset="-128"/>
                <a:cs typeface="Arial" panose="020B0604020202020204" pitchFamily="34" charset="0"/>
              </a:rPr>
              <a:t>• Firewalls and other means of intrusion prevention</a:t>
            </a:r>
          </a:p>
          <a:p>
            <a:r>
              <a:rPr lang="en-US" altLang="en-US" dirty="0">
                <a:latin typeface="Arial" panose="020B0604020202020204" pitchFamily="34" charset="0"/>
                <a:ea typeface="ＭＳ Ｐゴシック" panose="020B0600070205080204" pitchFamily="34" charset="-128"/>
                <a:cs typeface="Arial" panose="020B0604020202020204" pitchFamily="34" charset="0"/>
              </a:rPr>
              <a:t>• Vulnerabilities unique to virtual computing environments</a:t>
            </a:r>
          </a:p>
          <a:p>
            <a:r>
              <a:rPr lang="en-US" altLang="en-US" dirty="0">
                <a:latin typeface="Arial" panose="020B0604020202020204" pitchFamily="34" charset="0"/>
                <a:ea typeface="ＭＳ Ｐゴシック" panose="020B0600070205080204" pitchFamily="34" charset="-128"/>
                <a:cs typeface="Arial" panose="020B0604020202020204" pitchFamily="34" charset="0"/>
              </a:rPr>
              <a:t>• Social engineering and its implications to cybersecurity</a:t>
            </a:r>
          </a:p>
          <a:p>
            <a:r>
              <a:rPr lang="en-US" altLang="en-US" dirty="0">
                <a:latin typeface="Arial" panose="020B0604020202020204" pitchFamily="34" charset="0"/>
                <a:ea typeface="ＭＳ Ｐゴシック" panose="020B0600070205080204" pitchFamily="34" charset="-128"/>
                <a:cs typeface="Arial" panose="020B0604020202020204" pitchFamily="34" charset="0"/>
              </a:rPr>
              <a:t>• Fundamental security design principles and their role in limiting points of</a:t>
            </a:r>
            <a:r>
              <a:rPr lang="en-US" altLang="en-US" baseline="0" dirty="0">
                <a:latin typeface="Arial" panose="020B0604020202020204" pitchFamily="34" charset="0"/>
                <a:ea typeface="ＭＳ Ｐゴシック" panose="020B0600070205080204" pitchFamily="34" charset="-128"/>
                <a:cs typeface="Arial" panose="020B0604020202020204" pitchFamily="34" charset="0"/>
              </a:rPr>
              <a:t> </a:t>
            </a:r>
            <a:r>
              <a:rPr lang="en-US" altLang="en-US" dirty="0">
                <a:latin typeface="Arial" panose="020B0604020202020204" pitchFamily="34" charset="0"/>
                <a:ea typeface="ＭＳ Ｐゴシック" panose="020B0600070205080204" pitchFamily="34" charset="-128"/>
                <a:cs typeface="Arial" panose="020B0604020202020204" pitchFamily="34" charset="0"/>
              </a:rPr>
              <a:t>vulnerability</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25</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1567609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20201716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en-US" dirty="0">
              <a:latin typeface="Times New Roman" panose="02020603050405020304" pitchFamily="18" charset="0"/>
              <a:ea typeface="ＭＳ Ｐゴシック" panose="020B0600070205080204" pitchFamily="34" charset="-128"/>
            </a:endParaRP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26</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76685204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a:latin typeface="Arial" panose="020B0604020202020204" pitchFamily="34" charset="0"/>
                <a:ea typeface="ＭＳ Ｐゴシック" panose="020B0600070205080204" pitchFamily="34" charset="-128"/>
                <a:cs typeface="Arial" panose="020B0604020202020204" pitchFamily="34" charset="0"/>
              </a:rPr>
              <a:t>A role-based security training program is targeted at individuals who have functional rather than user roles with respect to IT systems and applications. The most</a:t>
            </a:r>
          </a:p>
          <a:p>
            <a:r>
              <a:rPr lang="en-US" altLang="en-US" dirty="0">
                <a:latin typeface="Arial" panose="020B0604020202020204" pitchFamily="34" charset="0"/>
                <a:ea typeface="ＭＳ Ｐゴシック" panose="020B0600070205080204" pitchFamily="34" charset="-128"/>
                <a:cs typeface="Arial" panose="020B0604020202020204" pitchFamily="34" charset="0"/>
              </a:rPr>
              <a:t>significant difference between training and awareness is that training seeks to teach</a:t>
            </a:r>
            <a:r>
              <a:rPr lang="en-US" altLang="en-US" baseline="0" dirty="0">
                <a:latin typeface="Arial" panose="020B0604020202020204" pitchFamily="34" charset="0"/>
                <a:ea typeface="ＭＳ Ｐゴシック" panose="020B0600070205080204" pitchFamily="34" charset="-128"/>
                <a:cs typeface="Arial" panose="020B0604020202020204" pitchFamily="34" charset="0"/>
              </a:rPr>
              <a:t> </a:t>
            </a:r>
            <a:r>
              <a:rPr lang="en-US" altLang="en-US" dirty="0">
                <a:latin typeface="Arial" panose="020B0604020202020204" pitchFamily="34" charset="0"/>
                <a:ea typeface="ＭＳ Ｐゴシック" panose="020B0600070205080204" pitchFamily="34" charset="-128"/>
                <a:cs typeface="Arial" panose="020B0604020202020204" pitchFamily="34" charset="0"/>
              </a:rPr>
              <a:t>skills, which allow a person to perform a specific function, whereas awareness seeks</a:t>
            </a:r>
            <a:r>
              <a:rPr lang="en-US" altLang="en-US" baseline="0" dirty="0">
                <a:latin typeface="Arial" panose="020B0604020202020204" pitchFamily="34" charset="0"/>
                <a:ea typeface="ＭＳ Ｐゴシック" panose="020B0600070205080204" pitchFamily="34" charset="-128"/>
                <a:cs typeface="Arial" panose="020B0604020202020204" pitchFamily="34" charset="0"/>
              </a:rPr>
              <a:t> </a:t>
            </a:r>
            <a:r>
              <a:rPr lang="en-US" altLang="en-US" dirty="0">
                <a:latin typeface="Arial" panose="020B0604020202020204" pitchFamily="34" charset="0"/>
                <a:ea typeface="ＭＳ Ｐゴシック" panose="020B0600070205080204" pitchFamily="34" charset="-128"/>
                <a:cs typeface="Arial" panose="020B0604020202020204" pitchFamily="34" charset="0"/>
              </a:rPr>
              <a:t>to focus an individual’s attention on an issue or a set of issues. Training teaches what</a:t>
            </a:r>
            <a:r>
              <a:rPr lang="en-US" altLang="en-US" baseline="0" dirty="0">
                <a:latin typeface="Arial" panose="020B0604020202020204" pitchFamily="34" charset="0"/>
                <a:ea typeface="ＭＳ Ｐゴシック" panose="020B0600070205080204" pitchFamily="34" charset="-128"/>
                <a:cs typeface="Arial" panose="020B0604020202020204" pitchFamily="34" charset="0"/>
              </a:rPr>
              <a:t> </a:t>
            </a:r>
            <a:r>
              <a:rPr lang="en-US" altLang="en-US" dirty="0">
                <a:latin typeface="Arial" panose="020B0604020202020204" pitchFamily="34" charset="0"/>
                <a:ea typeface="ＭＳ Ｐゴシック" panose="020B0600070205080204" pitchFamily="34" charset="-128"/>
                <a:cs typeface="Arial" panose="020B0604020202020204" pitchFamily="34" charset="0"/>
              </a:rPr>
              <a:t>people should do and how they should do it. Depending on the role of the user, training encompasses a spectrum ranging from basic computer skills to more advanced</a:t>
            </a:r>
            <a:r>
              <a:rPr lang="en-US" altLang="en-US" baseline="0" dirty="0">
                <a:latin typeface="Arial" panose="020B0604020202020204" pitchFamily="34" charset="0"/>
                <a:ea typeface="ＭＳ Ｐゴシック" panose="020B0600070205080204" pitchFamily="34" charset="-128"/>
                <a:cs typeface="Arial" panose="020B0604020202020204" pitchFamily="34" charset="0"/>
              </a:rPr>
              <a:t> </a:t>
            </a:r>
            <a:r>
              <a:rPr lang="en-US" altLang="en-US" dirty="0">
                <a:latin typeface="Arial" panose="020B0604020202020204" pitchFamily="34" charset="0"/>
                <a:ea typeface="ＭＳ Ｐゴシック" panose="020B0600070205080204" pitchFamily="34" charset="-128"/>
                <a:cs typeface="Arial" panose="020B0604020202020204" pitchFamily="34" charset="0"/>
              </a:rPr>
              <a:t>specialized skills.</a:t>
            </a:r>
          </a:p>
          <a:p>
            <a:endParaRPr lang="en-US" altLang="en-US" dirty="0">
              <a:latin typeface="Arial" panose="020B0604020202020204" pitchFamily="34" charset="0"/>
              <a:ea typeface="ＭＳ Ｐゴシック" panose="020B0600070205080204" pitchFamily="34" charset="-128"/>
              <a:cs typeface="Arial" panose="020B0604020202020204" pitchFamily="34" charset="0"/>
            </a:endParaRPr>
          </a:p>
          <a:p>
            <a:r>
              <a:rPr lang="en-US" altLang="en-US" dirty="0">
                <a:latin typeface="Arial" panose="020B0604020202020204" pitchFamily="34" charset="0"/>
                <a:ea typeface="ＭＳ Ｐゴシック" panose="020B0600070205080204" pitchFamily="34" charset="-128"/>
                <a:cs typeface="Arial" panose="020B0604020202020204" pitchFamily="34" charset="0"/>
              </a:rPr>
              <a:t>For general users, training focuses on good computer security practices, including the following:</a:t>
            </a:r>
          </a:p>
          <a:p>
            <a:endParaRPr lang="en-US" altLang="en-US" dirty="0">
              <a:latin typeface="Arial" panose="020B0604020202020204" pitchFamily="34" charset="0"/>
              <a:ea typeface="ＭＳ Ｐゴシック" panose="020B0600070205080204" pitchFamily="34" charset="-128"/>
              <a:cs typeface="Arial" panose="020B0604020202020204" pitchFamily="34" charset="0"/>
            </a:endParaRPr>
          </a:p>
          <a:p>
            <a:r>
              <a:rPr lang="en-US" altLang="en-US" dirty="0">
                <a:latin typeface="Arial" panose="020B0604020202020204" pitchFamily="34" charset="0"/>
                <a:ea typeface="ＭＳ Ｐゴシック" panose="020B0600070205080204" pitchFamily="34" charset="-128"/>
                <a:cs typeface="Arial" panose="020B0604020202020204" pitchFamily="34" charset="0"/>
              </a:rPr>
              <a:t>• Protecting the physical area and equipment (e.g., locking doors, caring for</a:t>
            </a:r>
            <a:r>
              <a:rPr lang="en-US" altLang="en-US" baseline="0" dirty="0">
                <a:latin typeface="Arial" panose="020B0604020202020204" pitchFamily="34" charset="0"/>
                <a:ea typeface="ＭＳ Ｐゴシック" panose="020B0600070205080204" pitchFamily="34" charset="-128"/>
                <a:cs typeface="Arial" panose="020B0604020202020204" pitchFamily="34" charset="0"/>
              </a:rPr>
              <a:t> </a:t>
            </a:r>
            <a:r>
              <a:rPr lang="en-US" altLang="en-US" dirty="0">
                <a:latin typeface="Arial" panose="020B0604020202020204" pitchFamily="34" charset="0"/>
                <a:ea typeface="ＭＳ Ｐゴシック" panose="020B0600070205080204" pitchFamily="34" charset="-128"/>
                <a:cs typeface="Arial" panose="020B0604020202020204" pitchFamily="34" charset="0"/>
              </a:rPr>
              <a:t>laptops, tablets, mobile phones and portable USB storage devices)</a:t>
            </a:r>
          </a:p>
          <a:p>
            <a:r>
              <a:rPr lang="en-US" altLang="en-US" dirty="0">
                <a:latin typeface="Arial" panose="020B0604020202020204" pitchFamily="34" charset="0"/>
                <a:ea typeface="ＭＳ Ｐゴシック" panose="020B0600070205080204" pitchFamily="34" charset="-128"/>
                <a:cs typeface="Arial" panose="020B0604020202020204" pitchFamily="34" charset="0"/>
              </a:rPr>
              <a:t>• Protecting passwords (if used) or other authentication data or tokens (e.g.,</a:t>
            </a:r>
            <a:r>
              <a:rPr lang="en-US" altLang="en-US" baseline="0" dirty="0">
                <a:latin typeface="Arial" panose="020B0604020202020204" pitchFamily="34" charset="0"/>
                <a:ea typeface="ＭＳ Ｐゴシック" panose="020B0600070205080204" pitchFamily="34" charset="-128"/>
                <a:cs typeface="Arial" panose="020B0604020202020204" pitchFamily="34" charset="0"/>
              </a:rPr>
              <a:t> </a:t>
            </a:r>
            <a:r>
              <a:rPr lang="en-US" altLang="en-US" dirty="0">
                <a:latin typeface="Arial" panose="020B0604020202020204" pitchFamily="34" charset="0"/>
                <a:ea typeface="ＭＳ Ｐゴシック" panose="020B0600070205080204" pitchFamily="34" charset="-128"/>
                <a:cs typeface="Arial" panose="020B0604020202020204" pitchFamily="34" charset="0"/>
              </a:rPr>
              <a:t>never divulge P I N s)</a:t>
            </a:r>
          </a:p>
          <a:p>
            <a:r>
              <a:rPr lang="en-US" altLang="en-US" dirty="0">
                <a:latin typeface="Arial" panose="020B0604020202020204" pitchFamily="34" charset="0"/>
                <a:ea typeface="ＭＳ Ｐゴシック" panose="020B0600070205080204" pitchFamily="34" charset="-128"/>
                <a:cs typeface="Arial" panose="020B0604020202020204" pitchFamily="34" charset="0"/>
              </a:rPr>
              <a:t>• Reporting security violations or incidents (e.g., whom to call if a computer is</a:t>
            </a:r>
            <a:r>
              <a:rPr lang="en-US" altLang="en-US" baseline="0" dirty="0">
                <a:latin typeface="Arial" panose="020B0604020202020204" pitchFamily="34" charset="0"/>
                <a:ea typeface="ＭＳ Ｐゴシック" panose="020B0600070205080204" pitchFamily="34" charset="-128"/>
                <a:cs typeface="Arial" panose="020B0604020202020204" pitchFamily="34" charset="0"/>
              </a:rPr>
              <a:t> </a:t>
            </a:r>
            <a:r>
              <a:rPr lang="en-US" altLang="en-US" dirty="0">
                <a:latin typeface="Arial" panose="020B0604020202020204" pitchFamily="34" charset="0"/>
                <a:ea typeface="ＭＳ Ｐゴシック" panose="020B0600070205080204" pitchFamily="34" charset="-128"/>
                <a:cs typeface="Arial" panose="020B0604020202020204" pitchFamily="34" charset="0"/>
              </a:rPr>
              <a:t>behaving unusually, possibly as a result of malware)</a:t>
            </a:r>
          </a:p>
          <a:p>
            <a:r>
              <a:rPr lang="en-US" altLang="en-US" dirty="0">
                <a:latin typeface="Arial" panose="020B0604020202020204" pitchFamily="34" charset="0"/>
                <a:ea typeface="ＭＳ Ｐゴシック" panose="020B0600070205080204" pitchFamily="34" charset="-128"/>
                <a:cs typeface="Arial" panose="020B0604020202020204" pitchFamily="34" charset="0"/>
              </a:rPr>
              <a:t>• Identifying possibly suspicious phishing or spam e-mails and attachments,</a:t>
            </a:r>
            <a:r>
              <a:rPr lang="en-US" altLang="en-US" baseline="0" dirty="0">
                <a:latin typeface="Arial" panose="020B0604020202020204" pitchFamily="34" charset="0"/>
                <a:ea typeface="ＭＳ Ｐゴシック" panose="020B0600070205080204" pitchFamily="34" charset="-128"/>
                <a:cs typeface="Arial" panose="020B0604020202020204" pitchFamily="34" charset="0"/>
              </a:rPr>
              <a:t> </a:t>
            </a:r>
            <a:r>
              <a:rPr lang="en-US" altLang="en-US" dirty="0">
                <a:latin typeface="Arial" panose="020B0604020202020204" pitchFamily="34" charset="0"/>
                <a:ea typeface="ＭＳ Ｐゴシック" panose="020B0600070205080204" pitchFamily="34" charset="-128"/>
                <a:cs typeface="Arial" panose="020B0604020202020204" pitchFamily="34" charset="0"/>
              </a:rPr>
              <a:t>knowing how to handle them and who to contact for assistance</a:t>
            </a:r>
          </a:p>
          <a:p>
            <a:endParaRPr lang="en-US" altLang="en-US" dirty="0">
              <a:latin typeface="Arial" panose="020B0604020202020204" pitchFamily="34" charset="0"/>
              <a:ea typeface="ＭＳ Ｐゴシック" panose="020B0600070205080204" pitchFamily="34" charset="-128"/>
              <a:cs typeface="Arial" panose="020B0604020202020204" pitchFamily="34" charset="0"/>
            </a:endParaRPr>
          </a:p>
          <a:p>
            <a:r>
              <a:rPr lang="en-US" altLang="en-US" dirty="0">
                <a:latin typeface="Arial" panose="020B0604020202020204" pitchFamily="34" charset="0"/>
                <a:ea typeface="ＭＳ Ｐゴシック" panose="020B0600070205080204" pitchFamily="34" charset="-128"/>
                <a:cs typeface="Arial" panose="020B0604020202020204" pitchFamily="34" charset="0"/>
              </a:rPr>
              <a:t>Programmers, developers, and system maintainers require more specialized or</a:t>
            </a:r>
            <a:r>
              <a:rPr lang="en-US" altLang="en-US" baseline="0" dirty="0">
                <a:latin typeface="Arial" panose="020B0604020202020204" pitchFamily="34" charset="0"/>
                <a:ea typeface="ＭＳ Ｐゴシック" panose="020B0600070205080204" pitchFamily="34" charset="-128"/>
                <a:cs typeface="Arial" panose="020B0604020202020204" pitchFamily="34" charset="0"/>
              </a:rPr>
              <a:t> </a:t>
            </a:r>
            <a:r>
              <a:rPr lang="en-US" altLang="en-US" dirty="0">
                <a:latin typeface="Arial" panose="020B0604020202020204" pitchFamily="34" charset="0"/>
                <a:ea typeface="ＭＳ Ｐゴシック" panose="020B0600070205080204" pitchFamily="34" charset="-128"/>
                <a:cs typeface="Arial" panose="020B0604020202020204" pitchFamily="34" charset="0"/>
              </a:rPr>
              <a:t>advanced training. This category of employees is critical to establishing and maintaining computer security. However, it is the rare programmer or developer who</a:t>
            </a:r>
            <a:r>
              <a:rPr lang="en-US" altLang="en-US" baseline="0" dirty="0">
                <a:latin typeface="Arial" panose="020B0604020202020204" pitchFamily="34" charset="0"/>
                <a:ea typeface="ＭＳ Ｐゴシック" panose="020B0600070205080204" pitchFamily="34" charset="-128"/>
                <a:cs typeface="Arial" panose="020B0604020202020204" pitchFamily="34" charset="0"/>
              </a:rPr>
              <a:t> </a:t>
            </a:r>
            <a:r>
              <a:rPr lang="en-US" altLang="en-US" dirty="0">
                <a:latin typeface="Arial" panose="020B0604020202020204" pitchFamily="34" charset="0"/>
                <a:ea typeface="ＭＳ Ｐゴシック" panose="020B0600070205080204" pitchFamily="34" charset="-128"/>
                <a:cs typeface="Arial" panose="020B0604020202020204" pitchFamily="34" charset="0"/>
              </a:rPr>
              <a:t>understands how the software that they build and maintain can be exploited. Typically, developers do not build security into their applications and may not know how</a:t>
            </a:r>
            <a:r>
              <a:rPr lang="en-US" altLang="en-US" baseline="0" dirty="0">
                <a:latin typeface="Arial" panose="020B0604020202020204" pitchFamily="34" charset="0"/>
                <a:ea typeface="ＭＳ Ｐゴシック" panose="020B0600070205080204" pitchFamily="34" charset="-128"/>
                <a:cs typeface="Arial" panose="020B0604020202020204" pitchFamily="34" charset="0"/>
              </a:rPr>
              <a:t> </a:t>
            </a:r>
            <a:r>
              <a:rPr lang="en-US" altLang="en-US" dirty="0">
                <a:latin typeface="Arial" panose="020B0604020202020204" pitchFamily="34" charset="0"/>
                <a:ea typeface="ＭＳ Ｐゴシック" panose="020B0600070205080204" pitchFamily="34" charset="-128"/>
                <a:cs typeface="Arial" panose="020B0604020202020204" pitchFamily="34" charset="0"/>
              </a:rPr>
              <a:t>to do so, and they resist criticism from security analysts. The training objectives for</a:t>
            </a:r>
            <a:r>
              <a:rPr lang="en-US" altLang="en-US" baseline="0" dirty="0">
                <a:latin typeface="Arial" panose="020B0604020202020204" pitchFamily="34" charset="0"/>
                <a:ea typeface="ＭＳ Ｐゴシック" panose="020B0600070205080204" pitchFamily="34" charset="-128"/>
                <a:cs typeface="Arial" panose="020B0604020202020204" pitchFamily="34" charset="0"/>
              </a:rPr>
              <a:t> </a:t>
            </a:r>
            <a:r>
              <a:rPr lang="en-US" altLang="en-US" dirty="0">
                <a:latin typeface="Arial" panose="020B0604020202020204" pitchFamily="34" charset="0"/>
                <a:ea typeface="ＭＳ Ｐゴシック" panose="020B0600070205080204" pitchFamily="34" charset="-128"/>
                <a:cs typeface="Arial" panose="020B0604020202020204" pitchFamily="34" charset="0"/>
              </a:rPr>
              <a:t>this group include the following:</a:t>
            </a:r>
          </a:p>
          <a:p>
            <a:r>
              <a:rPr lang="en-US" altLang="en-US" dirty="0">
                <a:latin typeface="Arial" panose="020B0604020202020204" pitchFamily="34" charset="0"/>
                <a:ea typeface="ＭＳ Ｐゴシック" panose="020B0600070205080204" pitchFamily="34" charset="-128"/>
                <a:cs typeface="Arial" panose="020B0604020202020204" pitchFamily="34" charset="0"/>
              </a:rPr>
              <a:t>• Develop a security mindset in the developer</a:t>
            </a:r>
          </a:p>
          <a:p>
            <a:r>
              <a:rPr lang="en-US" altLang="en-US" dirty="0">
                <a:latin typeface="Arial" panose="020B0604020202020204" pitchFamily="34" charset="0"/>
                <a:ea typeface="ＭＳ Ｐゴシック" panose="020B0600070205080204" pitchFamily="34" charset="-128"/>
                <a:cs typeface="Arial" panose="020B0604020202020204" pitchFamily="34" charset="0"/>
              </a:rPr>
              <a:t>• Show the developer how to build security into development life cycle, using</a:t>
            </a:r>
            <a:r>
              <a:rPr lang="en-US" altLang="en-US" baseline="0" dirty="0">
                <a:latin typeface="Arial" panose="020B0604020202020204" pitchFamily="34" charset="0"/>
                <a:ea typeface="ＭＳ Ｐゴシック" panose="020B0600070205080204" pitchFamily="34" charset="-128"/>
                <a:cs typeface="Arial" panose="020B0604020202020204" pitchFamily="34" charset="0"/>
              </a:rPr>
              <a:t> </a:t>
            </a:r>
            <a:r>
              <a:rPr lang="en-US" altLang="en-US" dirty="0">
                <a:latin typeface="Arial" panose="020B0604020202020204" pitchFamily="34" charset="0"/>
                <a:ea typeface="ＭＳ Ｐゴシック" panose="020B0600070205080204" pitchFamily="34" charset="-128"/>
                <a:cs typeface="Arial" panose="020B0604020202020204" pitchFamily="34" charset="0"/>
              </a:rPr>
              <a:t>well-defined checkpoints</a:t>
            </a:r>
          </a:p>
          <a:p>
            <a:r>
              <a:rPr lang="en-US" altLang="en-US" dirty="0">
                <a:latin typeface="Arial" panose="020B0604020202020204" pitchFamily="34" charset="0"/>
                <a:ea typeface="ＭＳ Ｐゴシック" panose="020B0600070205080204" pitchFamily="34" charset="-128"/>
                <a:cs typeface="Arial" panose="020B0604020202020204" pitchFamily="34" charset="0"/>
              </a:rPr>
              <a:t>• Teach the developer how attackers exploit software and how to resist attack</a:t>
            </a:r>
          </a:p>
          <a:p>
            <a:r>
              <a:rPr lang="en-US" altLang="en-US" dirty="0">
                <a:latin typeface="Arial" panose="020B0604020202020204" pitchFamily="34" charset="0"/>
                <a:ea typeface="ＭＳ Ｐゴシック" panose="020B0600070205080204" pitchFamily="34" charset="-128"/>
                <a:cs typeface="Arial" panose="020B0604020202020204" pitchFamily="34" charset="0"/>
              </a:rPr>
              <a:t>• Provide analysts with a toolkit of specific attacks and principles with which to</a:t>
            </a:r>
            <a:r>
              <a:rPr lang="en-US" altLang="en-US" baseline="0" dirty="0">
                <a:latin typeface="Arial" panose="020B0604020202020204" pitchFamily="34" charset="0"/>
                <a:ea typeface="ＭＳ Ｐゴシック" panose="020B0600070205080204" pitchFamily="34" charset="-128"/>
                <a:cs typeface="Arial" panose="020B0604020202020204" pitchFamily="34" charset="0"/>
              </a:rPr>
              <a:t> </a:t>
            </a:r>
            <a:r>
              <a:rPr lang="en-US" altLang="en-US" dirty="0">
                <a:latin typeface="Arial" panose="020B0604020202020204" pitchFamily="34" charset="0"/>
                <a:ea typeface="ＭＳ Ｐゴシック" panose="020B0600070205080204" pitchFamily="34" charset="-128"/>
                <a:cs typeface="Arial" panose="020B0604020202020204" pitchFamily="34" charset="0"/>
              </a:rPr>
              <a:t>interrogate systems</a:t>
            </a:r>
          </a:p>
          <a:p>
            <a:endParaRPr lang="en-US" altLang="en-US" dirty="0">
              <a:latin typeface="Arial" panose="020B0604020202020204" pitchFamily="34" charset="0"/>
              <a:ea typeface="ＭＳ Ｐゴシック" panose="020B0600070205080204" pitchFamily="34" charset="-128"/>
              <a:cs typeface="Arial" panose="020B0604020202020204" pitchFamily="34" charset="0"/>
            </a:endParaRPr>
          </a:p>
          <a:p>
            <a:r>
              <a:rPr lang="en-US" altLang="en-US" dirty="0">
                <a:latin typeface="Arial" panose="020B0604020202020204" pitchFamily="34" charset="0"/>
                <a:ea typeface="ＭＳ Ｐゴシック" panose="020B0600070205080204" pitchFamily="34" charset="-128"/>
                <a:cs typeface="Arial" panose="020B0604020202020204" pitchFamily="34" charset="0"/>
              </a:rPr>
              <a:t>Management-level training should teach development managers how to make</a:t>
            </a:r>
            <a:r>
              <a:rPr lang="en-US" altLang="en-US" baseline="0" dirty="0">
                <a:latin typeface="Arial" panose="020B0604020202020204" pitchFamily="34" charset="0"/>
                <a:ea typeface="ＭＳ Ｐゴシック" panose="020B0600070205080204" pitchFamily="34" charset="-128"/>
                <a:cs typeface="Arial" panose="020B0604020202020204" pitchFamily="34" charset="0"/>
              </a:rPr>
              <a:t> </a:t>
            </a:r>
            <a:r>
              <a:rPr lang="en-US" altLang="en-US" dirty="0">
                <a:latin typeface="Arial" panose="020B0604020202020204" pitchFamily="34" charset="0"/>
                <a:ea typeface="ＭＳ Ｐゴシック" panose="020B0600070205080204" pitchFamily="34" charset="-128"/>
                <a:cs typeface="Arial" panose="020B0604020202020204" pitchFamily="34" charset="0"/>
              </a:rPr>
              <a:t>trade-offs among risks, costs, and benefits involving security. The manager needs to understand the development life cycle and the use of security checkpoints and security evaluation techniques.</a:t>
            </a:r>
          </a:p>
          <a:p>
            <a:endParaRPr lang="en-US" altLang="en-US" dirty="0">
              <a:latin typeface="Arial" panose="020B0604020202020204" pitchFamily="34" charset="0"/>
              <a:ea typeface="ＭＳ Ｐゴシック" panose="020B0600070205080204" pitchFamily="34" charset="-128"/>
              <a:cs typeface="Arial" panose="020B0604020202020204" pitchFamily="34" charset="0"/>
            </a:endParaRPr>
          </a:p>
          <a:p>
            <a:r>
              <a:rPr lang="en-US" altLang="en-US" dirty="0">
                <a:latin typeface="Arial" panose="020B0604020202020204" pitchFamily="34" charset="0"/>
                <a:ea typeface="ＭＳ Ｐゴシック" panose="020B0600070205080204" pitchFamily="34" charset="-128"/>
                <a:cs typeface="Arial" panose="020B0604020202020204" pitchFamily="34" charset="0"/>
              </a:rPr>
              <a:t>Executive-level training must explain the difference between software security</a:t>
            </a:r>
            <a:r>
              <a:rPr lang="en-US" altLang="en-US" baseline="0" dirty="0">
                <a:latin typeface="Arial" panose="020B0604020202020204" pitchFamily="34" charset="0"/>
                <a:ea typeface="ＭＳ Ｐゴシック" panose="020B0600070205080204" pitchFamily="34" charset="-128"/>
                <a:cs typeface="Arial" panose="020B0604020202020204" pitchFamily="34" charset="0"/>
              </a:rPr>
              <a:t> </a:t>
            </a:r>
            <a:r>
              <a:rPr lang="en-US" altLang="en-US" dirty="0">
                <a:latin typeface="Arial" panose="020B0604020202020204" pitchFamily="34" charset="0"/>
                <a:ea typeface="ＭＳ Ｐゴシック" panose="020B0600070205080204" pitchFamily="34" charset="-128"/>
                <a:cs typeface="Arial" panose="020B0604020202020204" pitchFamily="34" charset="0"/>
              </a:rPr>
              <a:t>and network security and, in particular, the pervasiveness of software security issues.</a:t>
            </a:r>
          </a:p>
          <a:p>
            <a:r>
              <a:rPr lang="en-US" altLang="en-US" dirty="0">
                <a:latin typeface="Arial" panose="020B0604020202020204" pitchFamily="34" charset="0"/>
                <a:ea typeface="ＭＳ Ｐゴシック" panose="020B0600070205080204" pitchFamily="34" charset="-128"/>
                <a:cs typeface="Arial" panose="020B0604020202020204" pitchFamily="34" charset="0"/>
              </a:rPr>
              <a:t>Executives need to develop an understanding of security risks and costs. Executives</a:t>
            </a:r>
            <a:r>
              <a:rPr lang="en-US" altLang="en-US" baseline="0" dirty="0">
                <a:latin typeface="Arial" panose="020B0604020202020204" pitchFamily="34" charset="0"/>
                <a:ea typeface="ＭＳ Ｐゴシック" panose="020B0600070205080204" pitchFamily="34" charset="-128"/>
                <a:cs typeface="Arial" panose="020B0604020202020204" pitchFamily="34" charset="0"/>
              </a:rPr>
              <a:t> </a:t>
            </a:r>
            <a:r>
              <a:rPr lang="en-US" altLang="en-US" dirty="0">
                <a:latin typeface="Arial" panose="020B0604020202020204" pitchFamily="34" charset="0"/>
                <a:ea typeface="ＭＳ Ｐゴシック" panose="020B0600070205080204" pitchFamily="34" charset="-128"/>
                <a:cs typeface="Arial" panose="020B0604020202020204" pitchFamily="34" charset="0"/>
              </a:rPr>
              <a:t>need training on the development of risk management goals, means of measurement,</a:t>
            </a:r>
            <a:r>
              <a:rPr lang="en-US" altLang="en-US" baseline="0" dirty="0">
                <a:latin typeface="Arial" panose="020B0604020202020204" pitchFamily="34" charset="0"/>
                <a:ea typeface="ＭＳ Ｐゴシック" panose="020B0600070205080204" pitchFamily="34" charset="-128"/>
                <a:cs typeface="Arial" panose="020B0604020202020204" pitchFamily="34" charset="0"/>
              </a:rPr>
              <a:t> </a:t>
            </a:r>
            <a:r>
              <a:rPr lang="en-US" altLang="en-US" dirty="0">
                <a:latin typeface="Arial" panose="020B0604020202020204" pitchFamily="34" charset="0"/>
                <a:ea typeface="ＭＳ Ｐゴシック" panose="020B0600070205080204" pitchFamily="34" charset="-128"/>
                <a:cs typeface="Arial" panose="020B0604020202020204" pitchFamily="34" charset="0"/>
              </a:rPr>
              <a:t>and the need to lead by example in the area of security awareness.</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27</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28405266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a:latin typeface="Arial" panose="020B0604020202020204" pitchFamily="34" charset="0"/>
                <a:ea typeface="ＭＳ Ｐゴシック" panose="020B0600070205080204" pitchFamily="34" charset="-128"/>
                <a:cs typeface="Arial" panose="020B0604020202020204" pitchFamily="34" charset="0"/>
              </a:rPr>
              <a:t>A security education and certification program is targeted at those who have specific</a:t>
            </a:r>
            <a:r>
              <a:rPr lang="en-US" altLang="en-US" baseline="0" dirty="0">
                <a:latin typeface="Arial" panose="020B0604020202020204" pitchFamily="34" charset="0"/>
                <a:ea typeface="ＭＳ Ｐゴシック" panose="020B0600070205080204" pitchFamily="34" charset="-128"/>
                <a:cs typeface="Arial" panose="020B0604020202020204" pitchFamily="34" charset="0"/>
              </a:rPr>
              <a:t> </a:t>
            </a:r>
            <a:r>
              <a:rPr lang="en-US" altLang="en-US" dirty="0">
                <a:latin typeface="Arial" panose="020B0604020202020204" pitchFamily="34" charset="0"/>
                <a:ea typeface="ＭＳ Ｐゴシック" panose="020B0600070205080204" pitchFamily="34" charset="-128"/>
                <a:cs typeface="Arial" panose="020B0604020202020204" pitchFamily="34" charset="0"/>
              </a:rPr>
              <a:t>security responsibilities, as opposed to IT workers who have some other I T responsibility but must incorporate security concerns. Security education is normally outside</a:t>
            </a:r>
            <a:r>
              <a:rPr lang="en-US" altLang="en-US" baseline="0" dirty="0">
                <a:latin typeface="Arial" panose="020B0604020202020204" pitchFamily="34" charset="0"/>
                <a:ea typeface="ＭＳ Ｐゴシック" panose="020B0600070205080204" pitchFamily="34" charset="-128"/>
                <a:cs typeface="Arial" panose="020B0604020202020204" pitchFamily="34" charset="0"/>
              </a:rPr>
              <a:t> </a:t>
            </a:r>
            <a:r>
              <a:rPr lang="en-US" altLang="en-US" dirty="0">
                <a:latin typeface="Arial" panose="020B0604020202020204" pitchFamily="34" charset="0"/>
                <a:ea typeface="ＭＳ Ｐゴシック" panose="020B0600070205080204" pitchFamily="34" charset="-128"/>
                <a:cs typeface="Arial" panose="020B0604020202020204" pitchFamily="34" charset="0"/>
              </a:rPr>
              <a:t>the scope of most organization awareness and training programs. It more properly</a:t>
            </a:r>
            <a:r>
              <a:rPr lang="en-US" altLang="en-US" baseline="0" dirty="0">
                <a:latin typeface="Arial" panose="020B0604020202020204" pitchFamily="34" charset="0"/>
                <a:ea typeface="ＭＳ Ｐゴシック" panose="020B0600070205080204" pitchFamily="34" charset="-128"/>
                <a:cs typeface="Arial" panose="020B0604020202020204" pitchFamily="34" charset="0"/>
              </a:rPr>
              <a:t> </a:t>
            </a:r>
            <a:r>
              <a:rPr lang="en-US" altLang="en-US" dirty="0">
                <a:latin typeface="Arial" panose="020B0604020202020204" pitchFamily="34" charset="0"/>
                <a:ea typeface="ＭＳ Ｐゴシック" panose="020B0600070205080204" pitchFamily="34" charset="-128"/>
                <a:cs typeface="Arial" panose="020B0604020202020204" pitchFamily="34" charset="0"/>
              </a:rPr>
              <a:t>fits into the category of employee career development programs. Often, this type</a:t>
            </a:r>
            <a:r>
              <a:rPr lang="en-US" altLang="en-US" baseline="0" dirty="0">
                <a:latin typeface="Arial" panose="020B0604020202020204" pitchFamily="34" charset="0"/>
                <a:ea typeface="ＭＳ Ｐゴシック" panose="020B0600070205080204" pitchFamily="34" charset="-128"/>
                <a:cs typeface="Arial" panose="020B0604020202020204" pitchFamily="34" charset="0"/>
              </a:rPr>
              <a:t> </a:t>
            </a:r>
            <a:r>
              <a:rPr lang="en-US" altLang="en-US" dirty="0">
                <a:latin typeface="Arial" panose="020B0604020202020204" pitchFamily="34" charset="0"/>
                <a:ea typeface="ＭＳ Ｐゴシック" panose="020B0600070205080204" pitchFamily="34" charset="-128"/>
                <a:cs typeface="Arial" panose="020B0604020202020204" pitchFamily="34" charset="0"/>
              </a:rPr>
              <a:t>of education is provided by outside sources, such as college or university courses or</a:t>
            </a:r>
            <a:r>
              <a:rPr lang="en-US" altLang="en-US" baseline="0" dirty="0">
                <a:latin typeface="Arial" panose="020B0604020202020204" pitchFamily="34" charset="0"/>
                <a:ea typeface="ＭＳ Ｐゴシック" panose="020B0600070205080204" pitchFamily="34" charset="-128"/>
                <a:cs typeface="Arial" panose="020B0604020202020204" pitchFamily="34" charset="0"/>
              </a:rPr>
              <a:t> </a:t>
            </a:r>
            <a:r>
              <a:rPr lang="en-US" altLang="en-US" dirty="0">
                <a:latin typeface="Arial" panose="020B0604020202020204" pitchFamily="34" charset="0"/>
                <a:ea typeface="ＭＳ Ｐゴシック" panose="020B0600070205080204" pitchFamily="34" charset="-128"/>
                <a:cs typeface="Arial" panose="020B0604020202020204" pitchFamily="34" charset="0"/>
              </a:rPr>
              <a:t>specialized training programs.</a:t>
            </a:r>
            <a:endParaRPr lang="en-US" altLang="en-US" b="1" dirty="0">
              <a:latin typeface="Arial" panose="020B0604020202020204" pitchFamily="34" charset="0"/>
              <a:ea typeface="ＭＳ Ｐゴシック" panose="020B0600070205080204" pitchFamily="34" charset="-128"/>
              <a:cs typeface="Arial" panose="020B0604020202020204" pitchFamily="34" charset="0"/>
            </a:endParaRP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28</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23774479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a:latin typeface="Arial" panose="020B0604020202020204" pitchFamily="34" charset="0"/>
                <a:ea typeface="ＭＳ Ｐゴシック" panose="020B0600070205080204" pitchFamily="34" charset="-128"/>
                <a:cs typeface="Arial" panose="020B0604020202020204" pitchFamily="34" charset="0"/>
              </a:rPr>
              <a:t>This section deals with personnel security: hiring, training, monitoring behavior, and handling departure. [S A D O 03] reports that a large majority of perpetrators of significant computer crime are individuals who have legitimate access now or who have recently had access. Thus, managing personnel with potential access is an essential part of information security.</a:t>
            </a:r>
          </a:p>
          <a:p>
            <a:r>
              <a:rPr lang="en-US" altLang="en-US" dirty="0">
                <a:latin typeface="Arial" panose="020B0604020202020204" pitchFamily="34" charset="0"/>
                <a:ea typeface="ＭＳ Ｐゴシック" panose="020B0600070205080204" pitchFamily="34" charset="-128"/>
                <a:cs typeface="Arial" panose="020B0604020202020204" pitchFamily="34" charset="0"/>
              </a:rPr>
              <a:t>Employees can be involved in security violations in one of two ways. Some employees unwittingly aid in the commission of a security violation by failing to follow proper procedures, by forgetting security considerations, or by not realizing that they are creating a vulnerability. Other employees knowingly violate controls or procedures to cause or aid a security violation.</a:t>
            </a:r>
          </a:p>
          <a:p>
            <a:r>
              <a:rPr lang="en-US" altLang="en-US" dirty="0">
                <a:latin typeface="Arial" panose="020B0604020202020204" pitchFamily="34" charset="0"/>
                <a:ea typeface="ＭＳ Ｐゴシック" panose="020B0600070205080204" pitchFamily="34" charset="-128"/>
                <a:cs typeface="Arial" panose="020B0604020202020204" pitchFamily="34" charset="0"/>
              </a:rPr>
              <a:t>Threats from internal users include the following:</a:t>
            </a:r>
          </a:p>
          <a:p>
            <a:r>
              <a:rPr lang="en-US" altLang="en-US" dirty="0">
                <a:latin typeface="Arial" panose="020B0604020202020204" pitchFamily="34" charset="0"/>
                <a:ea typeface="ＭＳ Ｐゴシック" panose="020B0600070205080204" pitchFamily="34" charset="-128"/>
                <a:cs typeface="Arial" panose="020B0604020202020204" pitchFamily="34" charset="0"/>
              </a:rPr>
              <a:t>• Gaining unauthorized access or enabling others to gain unauthorized access</a:t>
            </a:r>
          </a:p>
          <a:p>
            <a:r>
              <a:rPr lang="en-US" altLang="en-US" dirty="0">
                <a:latin typeface="Arial" panose="020B0604020202020204" pitchFamily="34" charset="0"/>
                <a:ea typeface="ＭＳ Ｐゴシック" panose="020B0600070205080204" pitchFamily="34" charset="-128"/>
                <a:cs typeface="Arial" panose="020B0604020202020204" pitchFamily="34" charset="0"/>
              </a:rPr>
              <a:t>• Altering data</a:t>
            </a:r>
          </a:p>
          <a:p>
            <a:r>
              <a:rPr lang="en-US" altLang="en-US" dirty="0">
                <a:latin typeface="Arial" panose="020B0604020202020204" pitchFamily="34" charset="0"/>
                <a:ea typeface="ＭＳ Ｐゴシック" panose="020B0600070205080204" pitchFamily="34" charset="-128"/>
                <a:cs typeface="Arial" panose="020B0604020202020204" pitchFamily="34" charset="0"/>
              </a:rPr>
              <a:t>• Deleting production and backup data</a:t>
            </a:r>
          </a:p>
          <a:p>
            <a:r>
              <a:rPr lang="en-US" altLang="en-US" dirty="0">
                <a:latin typeface="Arial" panose="020B0604020202020204" pitchFamily="34" charset="0"/>
                <a:ea typeface="ＭＳ Ｐゴシック" panose="020B0600070205080204" pitchFamily="34" charset="-128"/>
                <a:cs typeface="Arial" panose="020B0604020202020204" pitchFamily="34" charset="0"/>
              </a:rPr>
              <a:t>• Crashing systems</a:t>
            </a:r>
          </a:p>
          <a:p>
            <a:r>
              <a:rPr lang="en-US" altLang="en-US" dirty="0">
                <a:latin typeface="Arial" panose="020B0604020202020204" pitchFamily="34" charset="0"/>
                <a:ea typeface="ＭＳ Ｐゴシック" panose="020B0600070205080204" pitchFamily="34" charset="-128"/>
                <a:cs typeface="Arial" panose="020B0604020202020204" pitchFamily="34" charset="0"/>
              </a:rPr>
              <a:t>• Destroying systems</a:t>
            </a:r>
          </a:p>
          <a:p>
            <a:r>
              <a:rPr lang="en-US" altLang="en-US" dirty="0">
                <a:latin typeface="Arial" panose="020B0604020202020204" pitchFamily="34" charset="0"/>
                <a:ea typeface="ＭＳ Ｐゴシック" panose="020B0600070205080204" pitchFamily="34" charset="-128"/>
                <a:cs typeface="Arial" panose="020B0604020202020204" pitchFamily="34" charset="0"/>
              </a:rPr>
              <a:t>• Misusing systems for personal gain or to damage the organization</a:t>
            </a:r>
          </a:p>
          <a:p>
            <a:r>
              <a:rPr lang="en-US" altLang="en-US" dirty="0">
                <a:latin typeface="Arial" panose="020B0604020202020204" pitchFamily="34" charset="0"/>
                <a:ea typeface="ＭＳ Ｐゴシック" panose="020B0600070205080204" pitchFamily="34" charset="-128"/>
                <a:cs typeface="Arial" panose="020B0604020202020204" pitchFamily="34" charset="0"/>
              </a:rPr>
              <a:t>• Holding data hostage</a:t>
            </a:r>
          </a:p>
          <a:p>
            <a:r>
              <a:rPr lang="en-US" altLang="en-US" dirty="0">
                <a:latin typeface="Arial" panose="020B0604020202020204" pitchFamily="34" charset="0"/>
                <a:ea typeface="ＭＳ Ｐゴシック" panose="020B0600070205080204" pitchFamily="34" charset="-128"/>
                <a:cs typeface="Arial" panose="020B0604020202020204" pitchFamily="34" charset="0"/>
              </a:rPr>
              <a:t>• Stealing strategic or customer data for corporate espionage or fraud schemes</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29</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42002359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a:latin typeface="Arial" panose="020B0604020202020204" pitchFamily="34" charset="0"/>
                <a:ea typeface="ＭＳ Ｐゴシック" panose="020B0600070205080204" pitchFamily="34" charset="-128"/>
                <a:cs typeface="Arial" panose="020B0604020202020204" pitchFamily="34" charset="0"/>
              </a:rPr>
              <a:t>I S O 27002 lists the following security objective of the hiring process: to ensure that employees, contractors, and third-party users understand their responsibilities and are suitable for the roles they are considered for, and to reduce the risk of theft, fraud, or misuse of facilities. Although we are primarily concerned in this section with employees, the same considerations apply to contractors and third-party users.</a:t>
            </a:r>
          </a:p>
          <a:p>
            <a:endParaRPr lang="en-US" altLang="en-US" dirty="0">
              <a:latin typeface="Arial" panose="020B0604020202020204" pitchFamily="34" charset="0"/>
              <a:ea typeface="ＭＳ Ｐゴシック" panose="020B0600070205080204" pitchFamily="34" charset="-128"/>
              <a:cs typeface="Arial" panose="020B0604020202020204" pitchFamily="34" charset="0"/>
            </a:endParaRPr>
          </a:p>
          <a:p>
            <a:r>
              <a:rPr lang="en-US" altLang="en-US" dirty="0">
                <a:latin typeface="Arial" panose="020B0604020202020204" pitchFamily="34" charset="0"/>
                <a:ea typeface="ＭＳ Ｐゴシック" panose="020B0600070205080204" pitchFamily="34" charset="-128"/>
                <a:cs typeface="Arial" panose="020B0604020202020204" pitchFamily="34" charset="0"/>
              </a:rPr>
              <a:t>From a security viewpoint, hiring presents management with significant challenges. [K A B A 14] points out that growing evidence suggests that many people inflate their resumes with unfounded claims. Compounding this problem is the increasing reticence of former employers. Employers may hesitate to give bad references for incompetent, underperforming,</a:t>
            </a:r>
            <a:r>
              <a:rPr lang="en-US" altLang="en-US" baseline="0" dirty="0">
                <a:latin typeface="Arial" panose="020B0604020202020204" pitchFamily="34" charset="0"/>
                <a:ea typeface="ＭＳ Ｐゴシック" panose="020B0600070205080204" pitchFamily="34" charset="-128"/>
                <a:cs typeface="Arial" panose="020B0604020202020204" pitchFamily="34" charset="0"/>
              </a:rPr>
              <a:t> </a:t>
            </a:r>
            <a:r>
              <a:rPr lang="en-US" altLang="en-US" dirty="0">
                <a:latin typeface="Arial" panose="020B0604020202020204" pitchFamily="34" charset="0"/>
                <a:ea typeface="ＭＳ Ｐゴシック" panose="020B0600070205080204" pitchFamily="34" charset="-128"/>
                <a:cs typeface="Arial" panose="020B0604020202020204" pitchFamily="34" charset="0"/>
              </a:rPr>
              <a:t>or unethical employees for fear of a lawsuit if their comments become known and an employee fails to get a new job. On the other hand, a favorable reference for an employee who subsequently causes problems at their new job may invite a lawsuit from the new employer. As a consequence, a significant number of employers have a corporate policy that forbids discussing a former employee’s performance in any way, positive or negative. The employer may limit information to the dates of employment and the title of the position held.</a:t>
            </a:r>
          </a:p>
          <a:p>
            <a:r>
              <a:rPr lang="en-US" altLang="en-US" dirty="0">
                <a:latin typeface="Arial" panose="020B0604020202020204" pitchFamily="34" charset="0"/>
                <a:ea typeface="ＭＳ Ｐゴシック" panose="020B0600070205080204" pitchFamily="34" charset="-128"/>
                <a:cs typeface="Arial" panose="020B0604020202020204" pitchFamily="34" charset="0"/>
              </a:rPr>
              <a:t>Despite these obstacles, employers must make a significant effort to do background checks and screening of applicants. Of course, such checks are to assure that the prospective employee is competent to perform the intended job and poses no security risk. Additionally, employers need to be cognizant of the concept of “negligent hiring” that applies in some jurisdictions. In essence, an employer may be held liable for negligent hiring if an employee causes harm to a third party (individual or company) while acting as an employee.</a:t>
            </a:r>
          </a:p>
          <a:p>
            <a:r>
              <a:rPr lang="en-US" altLang="en-US" dirty="0">
                <a:latin typeface="Arial" panose="020B0604020202020204" pitchFamily="34" charset="0"/>
                <a:ea typeface="ＭＳ Ｐゴシック" panose="020B0600070205080204" pitchFamily="34" charset="-128"/>
                <a:cs typeface="Arial" panose="020B0604020202020204" pitchFamily="34" charset="0"/>
              </a:rPr>
              <a:t>General guidelines for checking applicants include the following:</a:t>
            </a:r>
          </a:p>
          <a:p>
            <a:r>
              <a:rPr lang="en-US" altLang="en-US" dirty="0">
                <a:latin typeface="Arial" panose="020B0604020202020204" pitchFamily="34" charset="0"/>
                <a:ea typeface="ＭＳ Ｐゴシック" panose="020B0600070205080204" pitchFamily="34" charset="-128"/>
                <a:cs typeface="Arial" panose="020B0604020202020204" pitchFamily="34" charset="0"/>
              </a:rPr>
              <a:t>• Ask for as much detail as possible about employment and educational history. The more detail that is available the more difficult it is for the applicant to lie</a:t>
            </a:r>
          </a:p>
          <a:p>
            <a:r>
              <a:rPr lang="en-US" altLang="en-US" dirty="0">
                <a:latin typeface="Arial" panose="020B0604020202020204" pitchFamily="34" charset="0"/>
                <a:ea typeface="ＭＳ Ｐゴシック" panose="020B0600070205080204" pitchFamily="34" charset="-128"/>
                <a:cs typeface="Arial" panose="020B0604020202020204" pitchFamily="34" charset="0"/>
              </a:rPr>
              <a:t>consistently.</a:t>
            </a:r>
          </a:p>
          <a:p>
            <a:r>
              <a:rPr lang="en-US" altLang="en-US" dirty="0">
                <a:latin typeface="Arial" panose="020B0604020202020204" pitchFamily="34" charset="0"/>
                <a:ea typeface="ＭＳ Ｐゴシック" panose="020B0600070205080204" pitchFamily="34" charset="-128"/>
                <a:cs typeface="Arial" panose="020B0604020202020204" pitchFamily="34" charset="0"/>
              </a:rPr>
              <a:t>• Investigate the accuracy of the details to the extent reasonable.</a:t>
            </a:r>
          </a:p>
          <a:p>
            <a:r>
              <a:rPr lang="en-US" altLang="en-US" dirty="0">
                <a:latin typeface="Arial" panose="020B0604020202020204" pitchFamily="34" charset="0"/>
                <a:ea typeface="ＭＳ Ｐゴシック" panose="020B0600070205080204" pitchFamily="34" charset="-128"/>
                <a:cs typeface="Arial" panose="020B0604020202020204" pitchFamily="34" charset="0"/>
              </a:rPr>
              <a:t>• Arrange for experienced staff members to interview candidates and discuss discrepancies.</a:t>
            </a:r>
          </a:p>
          <a:p>
            <a:r>
              <a:rPr lang="en-US" altLang="en-US" dirty="0">
                <a:latin typeface="Arial" panose="020B0604020202020204" pitchFamily="34" charset="0"/>
                <a:ea typeface="ＭＳ Ｐゴシック" panose="020B0600070205080204" pitchFamily="34" charset="-128"/>
                <a:cs typeface="Arial" panose="020B0604020202020204" pitchFamily="34" charset="0"/>
              </a:rPr>
              <a:t>For highly sensitive positions, more intensive investigation is warranted. [S A D O 03] gives the following examples of what may be warranted in some</a:t>
            </a:r>
          </a:p>
          <a:p>
            <a:r>
              <a:rPr lang="en-US" altLang="en-US" dirty="0">
                <a:latin typeface="Arial" panose="020B0604020202020204" pitchFamily="34" charset="0"/>
                <a:ea typeface="ＭＳ Ｐゴシック" panose="020B0600070205080204" pitchFamily="34" charset="-128"/>
                <a:cs typeface="Arial" panose="020B0604020202020204" pitchFamily="34" charset="0"/>
              </a:rPr>
              <a:t>circumstances:</a:t>
            </a:r>
          </a:p>
          <a:p>
            <a:r>
              <a:rPr lang="en-US" altLang="en-US" dirty="0">
                <a:latin typeface="Arial" panose="020B0604020202020204" pitchFamily="34" charset="0"/>
                <a:ea typeface="ＭＳ Ｐゴシック" panose="020B0600070205080204" pitchFamily="34" charset="-128"/>
                <a:cs typeface="Arial" panose="020B0604020202020204" pitchFamily="34" charset="0"/>
              </a:rPr>
              <a:t>• Have an investigation agency do a background check.</a:t>
            </a:r>
          </a:p>
          <a:p>
            <a:r>
              <a:rPr lang="en-US" altLang="en-US" dirty="0">
                <a:latin typeface="Arial" panose="020B0604020202020204" pitchFamily="34" charset="0"/>
                <a:ea typeface="ＭＳ Ｐゴシック" panose="020B0600070205080204" pitchFamily="34" charset="-128"/>
                <a:cs typeface="Arial" panose="020B0604020202020204" pitchFamily="34" charset="0"/>
              </a:rPr>
              <a:t>• Get a criminal record check of the individual.</a:t>
            </a:r>
          </a:p>
          <a:p>
            <a:r>
              <a:rPr lang="en-US" altLang="en-US" dirty="0">
                <a:latin typeface="Arial" panose="020B0604020202020204" pitchFamily="34" charset="0"/>
                <a:ea typeface="ＭＳ Ｐゴシック" panose="020B0600070205080204" pitchFamily="34" charset="-128"/>
                <a:cs typeface="Arial" panose="020B0604020202020204" pitchFamily="34" charset="0"/>
              </a:rPr>
              <a:t>• Check the applicant’s credit record for evidence of large personal debt and the inability to pay it. Discuss problems, if you find them, with the applicant. People who are in debt should not be denied jobs: if they are, they will never be able to regain solvency. At the same time, employees who are under financial strain may be more likely to act improperly.</a:t>
            </a:r>
          </a:p>
          <a:p>
            <a:r>
              <a:rPr lang="en-US" altLang="en-US" dirty="0">
                <a:latin typeface="Arial" panose="020B0604020202020204" pitchFamily="34" charset="0"/>
                <a:ea typeface="ＭＳ Ｐゴシック" panose="020B0600070205080204" pitchFamily="34" charset="-128"/>
                <a:cs typeface="Arial" panose="020B0604020202020204" pitchFamily="34" charset="0"/>
              </a:rPr>
              <a:t>• Ask the applicant to obtain bonding for their position.</a:t>
            </a:r>
          </a:p>
          <a:p>
            <a:r>
              <a:rPr lang="en-US" altLang="en-US" dirty="0">
                <a:latin typeface="Arial" panose="020B0604020202020204" pitchFamily="34" charset="0"/>
                <a:ea typeface="ＭＳ Ｐゴシック" panose="020B0600070205080204" pitchFamily="34" charset="-128"/>
                <a:cs typeface="Arial" panose="020B0604020202020204" pitchFamily="34" charset="0"/>
              </a:rPr>
              <a:t>For many employees, these steps are excessive. However, the employer should conduct extra checks of any employee who will be in a position of trust or privileged access—including maintenance and cleaning personnel.</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30</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48722382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a:latin typeface="Arial" panose="020B0604020202020204" pitchFamily="34" charset="0"/>
                <a:ea typeface="ＭＳ Ｐゴシック" panose="020B0600070205080204" pitchFamily="34" charset="-128"/>
                <a:cs typeface="Arial" panose="020B0604020202020204" pitchFamily="34" charset="0"/>
              </a:rPr>
              <a:t>As part of their contractual obligation, employees should agree and sign the terms and conditions of their employment contract, which should state their and the organization’s responsibilities for information security. The agreement should include a confidentiality and nondisclosure agreement spelling out specifically that the organization’s information assets are confidential unless classified otherwise and that the employee must protect that confidentiality. The agreement should also reference the organization’s security policy and indicate that the employee has reviewed and agrees to abide by the policy.</a:t>
            </a:r>
            <a:endParaRPr lang="en-US"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31</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3225164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noProof="0" dirty="0">
                <a:solidFill>
                  <a:schemeClr val="dk1"/>
                </a:solidFill>
                <a:effectLst/>
                <a:latin typeface="Arial"/>
                <a:ea typeface="Arial"/>
                <a:cs typeface="Arial"/>
                <a:sym typeface="Arial"/>
              </a:rPr>
              <a:t>The Federal Financial Institutions Examination Council [F </a:t>
            </a:r>
            <a:r>
              <a:rPr lang="en-US" sz="1200" b="0" i="0" u="none" strike="noStrike" kern="1200" cap="none" noProof="0" dirty="0" err="1">
                <a:solidFill>
                  <a:schemeClr val="dk1"/>
                </a:solidFill>
                <a:effectLst/>
                <a:latin typeface="Arial"/>
                <a:ea typeface="Arial"/>
                <a:cs typeface="Arial"/>
                <a:sym typeface="Arial"/>
              </a:rPr>
              <a:t>F</a:t>
            </a:r>
            <a:r>
              <a:rPr lang="en-US" sz="1200" b="0" i="0" u="none" strike="noStrike" kern="1200" cap="none" noProof="0" dirty="0">
                <a:solidFill>
                  <a:schemeClr val="dk1"/>
                </a:solidFill>
                <a:effectLst/>
                <a:latin typeface="Arial"/>
                <a:ea typeface="Arial"/>
                <a:cs typeface="Arial"/>
                <a:sym typeface="Arial"/>
              </a:rPr>
              <a:t> I E 02] suggests that job descriptions be designed to increase accountability for security. Management can communicate general and specific security roles and responsibilities for all employees within their job descriptions. Management should expect all employees, officers, and contractors to comply with security and acceptable use policies and protect the institution’s assets, including information. The job descriptions for security personnel should describe the systems and processes they will protect and the control processes for which they are responsible. Management can take similar steps to ensure that contractors and consultants understand their security responsibilities as well. </a:t>
            </a:r>
          </a:p>
          <a:p>
            <a:endParaRPr lang="en-US" sz="1200" b="0" i="0" u="none" strike="noStrike" kern="1200" cap="none" noProof="0" dirty="0">
              <a:solidFill>
                <a:schemeClr val="dk1"/>
              </a:solidFill>
              <a:effectLst/>
              <a:latin typeface="Arial"/>
              <a:ea typeface="Arial"/>
              <a:cs typeface="Arial"/>
              <a:sym typeface="Arial"/>
            </a:endParaRPr>
          </a:p>
          <a:p>
            <a:r>
              <a:rPr lang="en-US" sz="1200" b="0" i="0" u="none" strike="noStrike" kern="1200" cap="none" noProof="0" dirty="0">
                <a:solidFill>
                  <a:schemeClr val="dk1"/>
                </a:solidFill>
                <a:effectLst/>
                <a:latin typeface="Arial"/>
                <a:ea typeface="Arial"/>
                <a:cs typeface="Arial"/>
                <a:sym typeface="Arial"/>
              </a:rPr>
              <a:t>A key aspect of clarifying the security responsibilities attached to a particular job description is to specify the cybersecurity tasks associated with each type of job. Figure 17.2, based on a figure in the </a:t>
            </a:r>
            <a:r>
              <a:rPr lang="en-US" sz="1200" b="0" i="1" u="none" strike="noStrike" kern="1200" cap="none" noProof="0" dirty="0">
                <a:solidFill>
                  <a:schemeClr val="dk1"/>
                </a:solidFill>
                <a:effectLst/>
                <a:latin typeface="Arial"/>
                <a:ea typeface="Arial"/>
                <a:cs typeface="Arial"/>
                <a:sym typeface="Arial"/>
              </a:rPr>
              <a:t>Cybersecurity Workforce Handbook </a:t>
            </a:r>
            <a:r>
              <a:rPr lang="en-US" sz="1200" b="0" i="0" u="none" strike="noStrike" kern="1200" cap="none" noProof="0" dirty="0">
                <a:solidFill>
                  <a:schemeClr val="dk1"/>
                </a:solidFill>
                <a:effectLst/>
                <a:latin typeface="Arial"/>
                <a:ea typeface="Arial"/>
                <a:cs typeface="Arial"/>
                <a:sym typeface="Arial"/>
              </a:rPr>
              <a:t>[C O C S 14], lists tasks that must be performed by everyone in the enterprise, with additional tasks assigned to those with increased responsibility for data and systems. </a:t>
            </a:r>
          </a:p>
          <a:p>
            <a:endParaRPr lang="en-US" sz="1200" b="0" i="0" u="none" strike="noStrike" kern="1200" cap="none" noProof="0" dirty="0">
              <a:solidFill>
                <a:schemeClr val="dk1"/>
              </a:solidFill>
              <a:effectLst/>
              <a:latin typeface="Arial"/>
              <a:ea typeface="Arial"/>
              <a:cs typeface="Arial"/>
              <a:sym typeface="Arial"/>
            </a:endParaRPr>
          </a:p>
          <a:p>
            <a:r>
              <a:rPr lang="en-US" sz="1200" b="0" i="0" u="none" strike="noStrike" kern="1200" cap="none" noProof="0" dirty="0">
                <a:solidFill>
                  <a:schemeClr val="dk1"/>
                </a:solidFill>
                <a:effectLst/>
                <a:latin typeface="Arial"/>
                <a:ea typeface="Arial"/>
                <a:cs typeface="Arial"/>
                <a:sym typeface="Arial"/>
              </a:rPr>
              <a:t>Long Description:</a:t>
            </a:r>
          </a:p>
          <a:p>
            <a:r>
              <a:rPr lang="en-US" sz="1200" b="0" i="0" u="none" strike="noStrike" kern="1200" cap="none" noProof="0" dirty="0">
                <a:solidFill>
                  <a:schemeClr val="dk1"/>
                </a:solidFill>
                <a:effectLst/>
                <a:latin typeface="Arial"/>
                <a:ea typeface="Arial"/>
                <a:cs typeface="Arial"/>
                <a:sym typeface="Arial"/>
              </a:rPr>
              <a:t>The table consists of 2 columns and 6 rows. The row entries are given as follows. Row 1: Column 1: Cybersecurity Professionals: C I S O, Director of Cybersecurity, cybersecurity Team. Column 2: Ensure implementation and management of security controls, Maintain current certifications. Row 2: Column 1: Senior I T Executives: C I O, V P of I T, I T Director, etc. Column 2: Ensure adherence to security and acceptable use policies. Row 3: Column 1: I T Operations: I T managers, directory server team. Column 2: Require password resets every quarter, Ensure linkage with directory server, Maintain application whitelists, Restrict local device admin rights. Row 4: Column 1: Enterprise Administrators: System administrators, middle managers, program managers. Column 2: Minimize assignment of admin rights, Review and update admin roster every quarter, Remove admin rights immediately when no longer needed. Row 5: Column 1: Local Administrators: Front line supervisors, junior managers, project managers. Column 2: Provide access to authorized employees only, Review and update access every quarter, Remove access immediately when no longer needed, Use Authorized backup only. Row 6: Column 1: Everyone: Front line employees, support staff, new hires, all managers and executives. Column 2: Use strong, work-specific passwords, Don’t open unknown attachments, Don’t plug in unknown devices, Don’t click on unknown links, Report suspicious activity.</a:t>
            </a:r>
          </a:p>
          <a:p>
            <a:r>
              <a:rPr lang="en-US" sz="1200" b="0" i="0" u="none" strike="noStrike" kern="1200" cap="none" noProof="0" dirty="0">
                <a:solidFill>
                  <a:schemeClr val="dk1"/>
                </a:solidFill>
                <a:effectLst/>
                <a:latin typeface="Arial"/>
                <a:ea typeface="Arial"/>
                <a:cs typeface="Arial"/>
                <a:sym typeface="Arial"/>
              </a:rPr>
              <a:t>Note: An upward arrow labeled Increased cybersecurity responsibility and expertise is shown on the left side of the table. Another upward arrow labeled Layers of additional tasks is shown on the right side of the table.</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32</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94620180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a:latin typeface="Arial" panose="020B0604020202020204" pitchFamily="34" charset="0"/>
                <a:ea typeface="ＭＳ Ｐゴシック" panose="020B0600070205080204" pitchFamily="34" charset="-128"/>
                <a:cs typeface="Arial" panose="020B0604020202020204" pitchFamily="34" charset="0"/>
              </a:rPr>
              <a:t>I S O 27002 lists the following security objective with respect to current employees: to</a:t>
            </a:r>
            <a:r>
              <a:rPr lang="en-US" altLang="en-US" baseline="0" dirty="0">
                <a:latin typeface="Arial" panose="020B0604020202020204" pitchFamily="34" charset="0"/>
                <a:ea typeface="ＭＳ Ｐゴシック" panose="020B0600070205080204" pitchFamily="34" charset="-128"/>
                <a:cs typeface="Arial" panose="020B0604020202020204" pitchFamily="34" charset="0"/>
              </a:rPr>
              <a:t> </a:t>
            </a:r>
            <a:r>
              <a:rPr lang="en-US" altLang="en-US" dirty="0">
                <a:latin typeface="Arial" panose="020B0604020202020204" pitchFamily="34" charset="0"/>
                <a:ea typeface="ＭＳ Ｐゴシック" panose="020B0600070205080204" pitchFamily="34" charset="-128"/>
                <a:cs typeface="Arial" panose="020B0604020202020204" pitchFamily="34" charset="0"/>
              </a:rPr>
              <a:t>ensure that employees, contractors, and third-party users are aware of information</a:t>
            </a:r>
            <a:r>
              <a:rPr lang="en-US" altLang="en-US" baseline="0" dirty="0">
                <a:latin typeface="Arial" panose="020B0604020202020204" pitchFamily="34" charset="0"/>
                <a:ea typeface="ＭＳ Ｐゴシック" panose="020B0600070205080204" pitchFamily="34" charset="-128"/>
                <a:cs typeface="Arial" panose="020B0604020202020204" pitchFamily="34" charset="0"/>
              </a:rPr>
              <a:t> </a:t>
            </a:r>
            <a:r>
              <a:rPr lang="en-US" altLang="en-US" dirty="0">
                <a:latin typeface="Arial" panose="020B0604020202020204" pitchFamily="34" charset="0"/>
                <a:ea typeface="ＭＳ Ｐゴシック" panose="020B0600070205080204" pitchFamily="34" charset="-128"/>
                <a:cs typeface="Arial" panose="020B0604020202020204" pitchFamily="34" charset="0"/>
              </a:rPr>
              <a:t>security threats and concerns and their responsibilities and liabilities with regard to</a:t>
            </a:r>
            <a:r>
              <a:rPr lang="en-US" altLang="en-US" baseline="0" dirty="0">
                <a:latin typeface="Arial" panose="020B0604020202020204" pitchFamily="34" charset="0"/>
                <a:ea typeface="ＭＳ Ｐゴシック" panose="020B0600070205080204" pitchFamily="34" charset="-128"/>
                <a:cs typeface="Arial" panose="020B0604020202020204" pitchFamily="34" charset="0"/>
              </a:rPr>
              <a:t> </a:t>
            </a:r>
            <a:r>
              <a:rPr lang="en-US" altLang="en-US" dirty="0">
                <a:latin typeface="Arial" panose="020B0604020202020204" pitchFamily="34" charset="0"/>
                <a:ea typeface="ＭＳ Ｐゴシック" panose="020B0600070205080204" pitchFamily="34" charset="-128"/>
                <a:cs typeface="Arial" panose="020B0604020202020204" pitchFamily="34" charset="0"/>
              </a:rPr>
              <a:t>information security and are equipped to support organizational security policy in</a:t>
            </a:r>
            <a:r>
              <a:rPr lang="en-US" altLang="en-US" baseline="0" dirty="0">
                <a:latin typeface="Arial" panose="020B0604020202020204" pitchFamily="34" charset="0"/>
                <a:ea typeface="ＭＳ Ｐゴシック" panose="020B0600070205080204" pitchFamily="34" charset="-128"/>
                <a:cs typeface="Arial" panose="020B0604020202020204" pitchFamily="34" charset="0"/>
              </a:rPr>
              <a:t> </a:t>
            </a:r>
            <a:r>
              <a:rPr lang="en-US" altLang="en-US" dirty="0">
                <a:latin typeface="Arial" panose="020B0604020202020204" pitchFamily="34" charset="0"/>
                <a:ea typeface="ＭＳ Ｐゴシック" panose="020B0600070205080204" pitchFamily="34" charset="-128"/>
                <a:cs typeface="Arial" panose="020B0604020202020204" pitchFamily="34" charset="0"/>
              </a:rPr>
              <a:t>the course of their normal work and to reduce the risk of human error.</a:t>
            </a:r>
          </a:p>
          <a:p>
            <a:endParaRPr lang="en-US" altLang="en-US" dirty="0">
              <a:latin typeface="Arial" panose="020B0604020202020204" pitchFamily="34" charset="0"/>
              <a:ea typeface="ＭＳ Ｐゴシック" panose="020B0600070205080204" pitchFamily="34" charset="-128"/>
              <a:cs typeface="Arial" panose="020B0604020202020204" pitchFamily="34" charset="0"/>
            </a:endParaRPr>
          </a:p>
          <a:p>
            <a:r>
              <a:rPr lang="en-US" altLang="en-US" dirty="0">
                <a:latin typeface="Arial" panose="020B0604020202020204" pitchFamily="34" charset="0"/>
                <a:ea typeface="ＭＳ Ｐゴシック" panose="020B0600070205080204" pitchFamily="34" charset="-128"/>
                <a:cs typeface="Arial" panose="020B0604020202020204" pitchFamily="34" charset="0"/>
              </a:rPr>
              <a:t>Two essential elements of personnel security during employment are (1) comprehensive security policy and acceptable use documents and (2) an ongoing awareness and training program for all employees, as we discuss in this chapter.</a:t>
            </a:r>
            <a:r>
              <a:rPr lang="en-US" altLang="en-US" baseline="0" dirty="0">
                <a:latin typeface="Arial" panose="020B0604020202020204" pitchFamily="34" charset="0"/>
                <a:ea typeface="ＭＳ Ｐゴシック" panose="020B0600070205080204" pitchFamily="34" charset="-128"/>
                <a:cs typeface="Arial" panose="020B0604020202020204" pitchFamily="34" charset="0"/>
              </a:rPr>
              <a:t> </a:t>
            </a:r>
            <a:r>
              <a:rPr lang="en-US" altLang="en-US" dirty="0">
                <a:latin typeface="Arial" panose="020B0604020202020204" pitchFamily="34" charset="0"/>
                <a:ea typeface="ＭＳ Ｐゴシック" panose="020B0600070205080204" pitchFamily="34" charset="-128"/>
                <a:cs typeface="Arial" panose="020B0604020202020204" pitchFamily="34" charset="0"/>
              </a:rPr>
              <a:t>In addition to enforcing the security policy in a fair and consistent manner,</a:t>
            </a:r>
            <a:r>
              <a:rPr lang="en-US" altLang="en-US" baseline="0" dirty="0">
                <a:latin typeface="Arial" panose="020B0604020202020204" pitchFamily="34" charset="0"/>
                <a:ea typeface="ＭＳ Ｐゴシック" panose="020B0600070205080204" pitchFamily="34" charset="-128"/>
                <a:cs typeface="Arial" panose="020B0604020202020204" pitchFamily="34" charset="0"/>
              </a:rPr>
              <a:t> </a:t>
            </a:r>
            <a:r>
              <a:rPr lang="en-US" altLang="en-US" dirty="0">
                <a:latin typeface="Arial" panose="020B0604020202020204" pitchFamily="34" charset="0"/>
                <a:ea typeface="ＭＳ Ｐゴシック" panose="020B0600070205080204" pitchFamily="34" charset="-128"/>
                <a:cs typeface="Arial" panose="020B0604020202020204" pitchFamily="34" charset="0"/>
              </a:rPr>
              <a:t>there are certain principles that should be followed for personnel security.</a:t>
            </a:r>
          </a:p>
          <a:p>
            <a:endParaRPr lang="en-US" altLang="en-US" dirty="0">
              <a:latin typeface="Arial" panose="020B0604020202020204" pitchFamily="34" charset="0"/>
              <a:ea typeface="ＭＳ Ｐゴシック" panose="020B0600070205080204" pitchFamily="34" charset="-128"/>
              <a:cs typeface="Arial" panose="020B0604020202020204" pitchFamily="34" charset="0"/>
            </a:endParaRPr>
          </a:p>
          <a:p>
            <a:r>
              <a:rPr lang="en-US" altLang="en-US" dirty="0">
                <a:latin typeface="Arial" panose="020B0604020202020204" pitchFamily="34" charset="0"/>
                <a:ea typeface="ＭＳ Ｐゴシック" panose="020B0600070205080204" pitchFamily="34" charset="-128"/>
                <a:cs typeface="Arial" panose="020B0604020202020204" pitchFamily="34" charset="0"/>
              </a:rPr>
              <a:t>• Least privilege: Give each person the minimum access necessary to do their job.</a:t>
            </a:r>
            <a:r>
              <a:rPr lang="en-US" altLang="en-US" baseline="0" dirty="0">
                <a:latin typeface="Arial" panose="020B0604020202020204" pitchFamily="34" charset="0"/>
                <a:ea typeface="ＭＳ Ｐゴシック" panose="020B0600070205080204" pitchFamily="34" charset="-128"/>
                <a:cs typeface="Arial" panose="020B0604020202020204" pitchFamily="34" charset="0"/>
              </a:rPr>
              <a:t> </a:t>
            </a:r>
            <a:r>
              <a:rPr lang="en-US" altLang="en-US" dirty="0">
                <a:latin typeface="Arial" panose="020B0604020202020204" pitchFamily="34" charset="0"/>
                <a:ea typeface="ＭＳ Ｐゴシック" panose="020B0600070205080204" pitchFamily="34" charset="-128"/>
                <a:cs typeface="Arial" panose="020B0604020202020204" pitchFamily="34" charset="0"/>
              </a:rPr>
              <a:t>This restricted access is both logical (access to accounts, networks, and programs)</a:t>
            </a:r>
          </a:p>
          <a:p>
            <a:r>
              <a:rPr lang="en-US" altLang="en-US" dirty="0">
                <a:latin typeface="Arial" panose="020B0604020202020204" pitchFamily="34" charset="0"/>
                <a:ea typeface="ＭＳ Ｐゴシック" panose="020B0600070205080204" pitchFamily="34" charset="-128"/>
                <a:cs typeface="Arial" panose="020B0604020202020204" pitchFamily="34" charset="0"/>
              </a:rPr>
              <a:t>and physical (access to computers, backup tapes, and other peripherals). If every</a:t>
            </a:r>
            <a:r>
              <a:rPr lang="en-US" altLang="en-US" baseline="0" dirty="0">
                <a:latin typeface="Arial" panose="020B0604020202020204" pitchFamily="34" charset="0"/>
                <a:ea typeface="ＭＳ Ｐゴシック" panose="020B0600070205080204" pitchFamily="34" charset="-128"/>
                <a:cs typeface="Arial" panose="020B0604020202020204" pitchFamily="34" charset="0"/>
              </a:rPr>
              <a:t> </a:t>
            </a:r>
            <a:r>
              <a:rPr lang="en-US" altLang="en-US" dirty="0">
                <a:latin typeface="Arial" panose="020B0604020202020204" pitchFamily="34" charset="0"/>
                <a:ea typeface="ＭＳ Ｐゴシック" panose="020B0600070205080204" pitchFamily="34" charset="-128"/>
                <a:cs typeface="Arial" panose="020B0604020202020204" pitchFamily="34" charset="0"/>
              </a:rPr>
              <a:t>user has accounts on every system and has physical access to everything, then</a:t>
            </a:r>
          </a:p>
          <a:p>
            <a:r>
              <a:rPr lang="en-US" altLang="en-US" dirty="0">
                <a:latin typeface="Arial" panose="020B0604020202020204" pitchFamily="34" charset="0"/>
                <a:ea typeface="ＭＳ Ｐゴシック" panose="020B0600070205080204" pitchFamily="34" charset="-128"/>
                <a:cs typeface="Arial" panose="020B0604020202020204" pitchFamily="34" charset="0"/>
              </a:rPr>
              <a:t>all users are roughly equivalent in their level of threat.</a:t>
            </a:r>
          </a:p>
          <a:p>
            <a:r>
              <a:rPr lang="en-US" altLang="en-US" dirty="0">
                <a:latin typeface="Arial" panose="020B0604020202020204" pitchFamily="34" charset="0"/>
                <a:ea typeface="ＭＳ Ｐゴシック" panose="020B0600070205080204" pitchFamily="34" charset="-128"/>
                <a:cs typeface="Arial" panose="020B0604020202020204" pitchFamily="34" charset="0"/>
              </a:rPr>
              <a:t>• Separation of duties: Carefully separate duties so people involved in checking</a:t>
            </a:r>
            <a:r>
              <a:rPr lang="en-US" altLang="en-US" baseline="0" dirty="0">
                <a:latin typeface="Arial" panose="020B0604020202020204" pitchFamily="34" charset="0"/>
                <a:ea typeface="ＭＳ Ｐゴシック" panose="020B0600070205080204" pitchFamily="34" charset="-128"/>
                <a:cs typeface="Arial" panose="020B0604020202020204" pitchFamily="34" charset="0"/>
              </a:rPr>
              <a:t> </a:t>
            </a:r>
            <a:r>
              <a:rPr lang="en-US" altLang="en-US" dirty="0">
                <a:latin typeface="Arial" panose="020B0604020202020204" pitchFamily="34" charset="0"/>
                <a:ea typeface="ＭＳ Ｐゴシック" panose="020B0600070205080204" pitchFamily="34" charset="-128"/>
                <a:cs typeface="Arial" panose="020B0604020202020204" pitchFamily="34" charset="0"/>
              </a:rPr>
              <a:t>for inappropriate use are not also capable of making such inappropriate use.</a:t>
            </a:r>
            <a:r>
              <a:rPr lang="en-US" altLang="en-US" baseline="0" dirty="0">
                <a:latin typeface="Arial" panose="020B0604020202020204" pitchFamily="34" charset="0"/>
                <a:ea typeface="ＭＳ Ｐゴシック" panose="020B0600070205080204" pitchFamily="34" charset="-128"/>
                <a:cs typeface="Arial" panose="020B0604020202020204" pitchFamily="34" charset="0"/>
              </a:rPr>
              <a:t> </a:t>
            </a:r>
            <a:r>
              <a:rPr lang="en-US" altLang="en-US" dirty="0">
                <a:latin typeface="Arial" panose="020B0604020202020204" pitchFamily="34" charset="0"/>
                <a:ea typeface="ＭＳ Ｐゴシック" panose="020B0600070205080204" pitchFamily="34" charset="-128"/>
                <a:cs typeface="Arial" panose="020B0604020202020204" pitchFamily="34" charset="0"/>
              </a:rPr>
              <a:t>For example, one individual should not have overlapping security access and</a:t>
            </a:r>
            <a:r>
              <a:rPr lang="en-US" altLang="en-US" baseline="0" dirty="0">
                <a:latin typeface="Arial" panose="020B0604020202020204" pitchFamily="34" charset="0"/>
                <a:ea typeface="ＭＳ Ｐゴシック" panose="020B0600070205080204" pitchFamily="34" charset="-128"/>
                <a:cs typeface="Arial" panose="020B0604020202020204" pitchFamily="34" charset="0"/>
              </a:rPr>
              <a:t> </a:t>
            </a:r>
            <a:r>
              <a:rPr lang="en-US" altLang="en-US" dirty="0">
                <a:latin typeface="Arial" panose="020B0604020202020204" pitchFamily="34" charset="0"/>
                <a:ea typeface="ＭＳ Ｐゴシック" panose="020B0600070205080204" pitchFamily="34" charset="-128"/>
                <a:cs typeface="Arial" panose="020B0604020202020204" pitchFamily="34" charset="0"/>
              </a:rPr>
              <a:t>audit responsibilities. In that case, the individual can violate security policy and</a:t>
            </a:r>
            <a:r>
              <a:rPr lang="en-US" altLang="en-US" baseline="0" dirty="0">
                <a:latin typeface="Arial" panose="020B0604020202020204" pitchFamily="34" charset="0"/>
                <a:ea typeface="ＭＳ Ｐゴシック" panose="020B0600070205080204" pitchFamily="34" charset="-128"/>
                <a:cs typeface="Arial" panose="020B0604020202020204" pitchFamily="34" charset="0"/>
              </a:rPr>
              <a:t> </a:t>
            </a:r>
            <a:r>
              <a:rPr lang="en-US" altLang="en-US" dirty="0">
                <a:latin typeface="Arial" panose="020B0604020202020204" pitchFamily="34" charset="0"/>
                <a:ea typeface="ＭＳ Ｐゴシック" panose="020B0600070205080204" pitchFamily="34" charset="-128"/>
                <a:cs typeface="Arial" panose="020B0604020202020204" pitchFamily="34" charset="0"/>
              </a:rPr>
              <a:t>cover up any audit trail that would reveal the violation.</a:t>
            </a:r>
          </a:p>
          <a:p>
            <a:r>
              <a:rPr lang="en-US" altLang="en-US" dirty="0">
                <a:latin typeface="Arial" panose="020B0604020202020204" pitchFamily="34" charset="0"/>
                <a:ea typeface="ＭＳ Ｐゴシック" panose="020B0600070205080204" pitchFamily="34" charset="-128"/>
                <a:cs typeface="Arial" panose="020B0604020202020204" pitchFamily="34" charset="0"/>
              </a:rPr>
              <a:t>• Limited reliance on key employees: It is unavoidable that some employees are</a:t>
            </a:r>
            <a:r>
              <a:rPr lang="en-US" altLang="en-US" baseline="0" dirty="0">
                <a:latin typeface="Arial" panose="020B0604020202020204" pitchFamily="34" charset="0"/>
                <a:ea typeface="ＭＳ Ｐゴシック" panose="020B0600070205080204" pitchFamily="34" charset="-128"/>
                <a:cs typeface="Arial" panose="020B0604020202020204" pitchFamily="34" charset="0"/>
              </a:rPr>
              <a:t> </a:t>
            </a:r>
            <a:r>
              <a:rPr lang="en-US" altLang="en-US" dirty="0">
                <a:latin typeface="Arial" panose="020B0604020202020204" pitchFamily="34" charset="0"/>
                <a:ea typeface="ＭＳ Ｐゴシック" panose="020B0600070205080204" pitchFamily="34" charset="-128"/>
                <a:cs typeface="Arial" panose="020B0604020202020204" pitchFamily="34" charset="0"/>
              </a:rPr>
              <a:t>key to the operation of an organization, which creates risk. Therefore, organizations should have written policies and plans established for unexpected illness</a:t>
            </a:r>
            <a:r>
              <a:rPr lang="en-US" altLang="en-US" baseline="0" dirty="0">
                <a:latin typeface="Arial" panose="020B0604020202020204" pitchFamily="34" charset="0"/>
                <a:ea typeface="ＭＳ Ｐゴシック" panose="020B0600070205080204" pitchFamily="34" charset="-128"/>
                <a:cs typeface="Arial" panose="020B0604020202020204" pitchFamily="34" charset="0"/>
              </a:rPr>
              <a:t> </a:t>
            </a:r>
            <a:r>
              <a:rPr lang="en-US" altLang="en-US" dirty="0">
                <a:latin typeface="Arial" panose="020B0604020202020204" pitchFamily="34" charset="0"/>
                <a:ea typeface="ＭＳ Ｐゴシック" panose="020B0600070205080204" pitchFamily="34" charset="-128"/>
                <a:cs typeface="Arial" panose="020B0604020202020204" pitchFamily="34" charset="0"/>
              </a:rPr>
              <a:t>or departure. As with systems, redundancy should be built into the employee</a:t>
            </a:r>
            <a:r>
              <a:rPr lang="en-US" altLang="en-US" baseline="0" dirty="0">
                <a:latin typeface="Arial" panose="020B0604020202020204" pitchFamily="34" charset="0"/>
                <a:ea typeface="ＭＳ Ｐゴシック" panose="020B0600070205080204" pitchFamily="34" charset="-128"/>
                <a:cs typeface="Arial" panose="020B0604020202020204" pitchFamily="34" charset="0"/>
              </a:rPr>
              <a:t> </a:t>
            </a:r>
            <a:r>
              <a:rPr lang="en-US" altLang="en-US" dirty="0">
                <a:latin typeface="Arial" panose="020B0604020202020204" pitchFamily="34" charset="0"/>
                <a:ea typeface="ＭＳ Ｐゴシック" panose="020B0600070205080204" pitchFamily="34" charset="-128"/>
                <a:cs typeface="Arial" panose="020B0604020202020204" pitchFamily="34" charset="0"/>
              </a:rPr>
              <a:t>structure. There should be no single employee with unique knowledge or skills.</a:t>
            </a:r>
          </a:p>
          <a:p>
            <a:r>
              <a:rPr lang="en-US" altLang="en-US" dirty="0">
                <a:latin typeface="Arial" panose="020B0604020202020204" pitchFamily="34" charset="0"/>
                <a:ea typeface="ＭＳ Ｐゴシック" panose="020B0600070205080204" pitchFamily="34" charset="-128"/>
                <a:cs typeface="Arial" panose="020B0604020202020204" pitchFamily="34" charset="0"/>
              </a:rPr>
              <a:t>• Dual operator policy: In some cases, it may be possible to define specific tasks</a:t>
            </a:r>
            <a:r>
              <a:rPr lang="en-US" altLang="en-US" baseline="0" dirty="0">
                <a:latin typeface="Arial" panose="020B0604020202020204" pitchFamily="34" charset="0"/>
                <a:ea typeface="ＭＳ Ｐゴシック" panose="020B0600070205080204" pitchFamily="34" charset="-128"/>
                <a:cs typeface="Arial" panose="020B0604020202020204" pitchFamily="34" charset="0"/>
              </a:rPr>
              <a:t> </a:t>
            </a:r>
            <a:r>
              <a:rPr lang="en-US" altLang="en-US" dirty="0">
                <a:latin typeface="Arial" panose="020B0604020202020204" pitchFamily="34" charset="0"/>
                <a:ea typeface="ＭＳ Ｐゴシック" panose="020B0600070205080204" pitchFamily="34" charset="-128"/>
                <a:cs typeface="Arial" panose="020B0604020202020204" pitchFamily="34" charset="0"/>
              </a:rPr>
              <a:t>that require two people. A similar policy is two-person control, which requires</a:t>
            </a:r>
            <a:r>
              <a:rPr lang="en-US" altLang="en-US" baseline="0" dirty="0">
                <a:latin typeface="Arial" panose="020B0604020202020204" pitchFamily="34" charset="0"/>
                <a:ea typeface="ＭＳ Ｐゴシック" panose="020B0600070205080204" pitchFamily="34" charset="-128"/>
                <a:cs typeface="Arial" panose="020B0604020202020204" pitchFamily="34" charset="0"/>
              </a:rPr>
              <a:t> </a:t>
            </a:r>
            <a:r>
              <a:rPr lang="en-US" altLang="en-US" dirty="0">
                <a:latin typeface="Arial" panose="020B0604020202020204" pitchFamily="34" charset="0"/>
                <a:ea typeface="ＭＳ Ｐゴシック" panose="020B0600070205080204" pitchFamily="34" charset="-128"/>
                <a:cs typeface="Arial" panose="020B0604020202020204" pitchFamily="34" charset="0"/>
              </a:rPr>
              <a:t>that two employees approve each other’s work.</a:t>
            </a:r>
          </a:p>
          <a:p>
            <a:r>
              <a:rPr lang="en-US" altLang="en-US" dirty="0">
                <a:latin typeface="Arial" panose="020B0604020202020204" pitchFamily="34" charset="0"/>
                <a:ea typeface="ＭＳ Ｐゴシック" panose="020B0600070205080204" pitchFamily="34" charset="-128"/>
                <a:cs typeface="Arial" panose="020B0604020202020204" pitchFamily="34" charset="0"/>
              </a:rPr>
              <a:t>• Mandatory vacations: Mandatory vacation policies help expose employees</a:t>
            </a:r>
            <a:r>
              <a:rPr lang="en-US" altLang="en-US" baseline="0" dirty="0">
                <a:latin typeface="Arial" panose="020B0604020202020204" pitchFamily="34" charset="0"/>
                <a:ea typeface="ＭＳ Ｐゴシック" panose="020B0600070205080204" pitchFamily="34" charset="-128"/>
                <a:cs typeface="Arial" panose="020B0604020202020204" pitchFamily="34" charset="0"/>
              </a:rPr>
              <a:t> </a:t>
            </a:r>
            <a:r>
              <a:rPr lang="en-US" altLang="en-US" dirty="0">
                <a:latin typeface="Arial" panose="020B0604020202020204" pitchFamily="34" charset="0"/>
                <a:ea typeface="ＭＳ Ｐゴシック" panose="020B0600070205080204" pitchFamily="34" charset="-128"/>
                <a:cs typeface="Arial" panose="020B0604020202020204" pitchFamily="34" charset="0"/>
              </a:rPr>
              <a:t>involved in malicious activity, such as fraud or embezzlement. As an example,</a:t>
            </a:r>
          </a:p>
          <a:p>
            <a:r>
              <a:rPr lang="en-US" altLang="en-US" dirty="0">
                <a:latin typeface="Arial" panose="020B0604020202020204" pitchFamily="34" charset="0"/>
                <a:ea typeface="ＭＳ Ｐゴシック" panose="020B0600070205080204" pitchFamily="34" charset="-128"/>
                <a:cs typeface="Arial" panose="020B0604020202020204" pitchFamily="34" charset="0"/>
              </a:rPr>
              <a:t>employees in positions of fiscal trust, such as stock traders or bank employees, are</a:t>
            </a:r>
            <a:r>
              <a:rPr lang="en-US" altLang="en-US" baseline="0" dirty="0">
                <a:latin typeface="Arial" panose="020B0604020202020204" pitchFamily="34" charset="0"/>
                <a:ea typeface="ＭＳ Ｐゴシック" panose="020B0600070205080204" pitchFamily="34" charset="-128"/>
                <a:cs typeface="Arial" panose="020B0604020202020204" pitchFamily="34" charset="0"/>
              </a:rPr>
              <a:t> </a:t>
            </a:r>
            <a:r>
              <a:rPr lang="en-US" altLang="en-US" dirty="0">
                <a:latin typeface="Arial" panose="020B0604020202020204" pitchFamily="34" charset="0"/>
                <a:ea typeface="ＭＳ Ｐゴシック" panose="020B0600070205080204" pitchFamily="34" charset="-128"/>
                <a:cs typeface="Arial" panose="020B0604020202020204" pitchFamily="34" charset="0"/>
              </a:rPr>
              <a:t>often required to take an annual vacation of at least five consecutive workdays.</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33</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76782225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a:latin typeface="Arial" panose="020B0604020202020204" pitchFamily="34" charset="0"/>
                <a:ea typeface="ＭＳ Ｐゴシック" panose="020B0600070205080204" pitchFamily="34" charset="-128"/>
                <a:cs typeface="Arial" panose="020B0604020202020204" pitchFamily="34" charset="0"/>
              </a:rPr>
              <a:t>I S O 27002 lists the following security objective with respect to termination of employment: to ensure that employees, contractors, and third-party users exit an organization or change employment in an orderly manner, and that the return of all equipment and the removal of all access rights are completed.</a:t>
            </a:r>
          </a:p>
          <a:p>
            <a:r>
              <a:rPr lang="en-US" altLang="en-US" dirty="0">
                <a:latin typeface="Arial" panose="020B0604020202020204" pitchFamily="34" charset="0"/>
                <a:ea typeface="ＭＳ Ｐゴシック" panose="020B0600070205080204" pitchFamily="34" charset="-128"/>
                <a:cs typeface="Arial" panose="020B0604020202020204" pitchFamily="34" charset="0"/>
              </a:rPr>
              <a:t>The termination process is complex and depends on the nature of the organization, the status of the employee in the organization, and the reason for departure. From a security point of view, the following actions are important:</a:t>
            </a:r>
          </a:p>
          <a:p>
            <a:r>
              <a:rPr lang="en-US" altLang="en-US" dirty="0">
                <a:latin typeface="Arial" panose="020B0604020202020204" pitchFamily="34" charset="0"/>
                <a:ea typeface="ＭＳ Ｐゴシック" panose="020B0600070205080204" pitchFamily="34" charset="-128"/>
                <a:cs typeface="Arial" panose="020B0604020202020204" pitchFamily="34" charset="0"/>
              </a:rPr>
              <a:t>• Removing the person’s name from all lists of authorized access to applications</a:t>
            </a:r>
            <a:r>
              <a:rPr lang="en-US" altLang="en-US" baseline="0" dirty="0">
                <a:latin typeface="Arial" panose="020B0604020202020204" pitchFamily="34" charset="0"/>
                <a:ea typeface="ＭＳ Ｐゴシック" panose="020B0600070205080204" pitchFamily="34" charset="-128"/>
                <a:cs typeface="Arial" panose="020B0604020202020204" pitchFamily="34" charset="0"/>
              </a:rPr>
              <a:t> </a:t>
            </a:r>
            <a:r>
              <a:rPr lang="en-US" altLang="en-US" dirty="0">
                <a:latin typeface="Arial" panose="020B0604020202020204" pitchFamily="34" charset="0"/>
                <a:ea typeface="ＭＳ Ｐゴシック" panose="020B0600070205080204" pitchFamily="34" charset="-128"/>
                <a:cs typeface="Arial" panose="020B0604020202020204" pitchFamily="34" charset="0"/>
              </a:rPr>
              <a:t>and systems.</a:t>
            </a:r>
          </a:p>
          <a:p>
            <a:r>
              <a:rPr lang="en-US" altLang="en-US" dirty="0">
                <a:latin typeface="Arial" panose="020B0604020202020204" pitchFamily="34" charset="0"/>
                <a:ea typeface="ＭＳ Ｐゴシック" panose="020B0600070205080204" pitchFamily="34" charset="-128"/>
                <a:cs typeface="Arial" panose="020B0604020202020204" pitchFamily="34" charset="0"/>
              </a:rPr>
              <a:t>• For I T personnel, ensuring that no rogue admin accounts were created.</a:t>
            </a:r>
          </a:p>
          <a:p>
            <a:r>
              <a:rPr lang="en-US" altLang="en-US" dirty="0">
                <a:latin typeface="Arial" panose="020B0604020202020204" pitchFamily="34" charset="0"/>
                <a:ea typeface="ＭＳ Ｐゴシック" panose="020B0600070205080204" pitchFamily="34" charset="-128"/>
                <a:cs typeface="Arial" panose="020B0604020202020204" pitchFamily="34" charset="0"/>
              </a:rPr>
              <a:t>• Explicitly informing guards that the ex-employee is not allowed into the building without special authorization by named employees</a:t>
            </a:r>
          </a:p>
          <a:p>
            <a:r>
              <a:rPr lang="en-US" altLang="en-US" dirty="0">
                <a:latin typeface="Arial" panose="020B0604020202020204" pitchFamily="34" charset="0"/>
                <a:ea typeface="ＭＳ Ｐゴシック" panose="020B0600070205080204" pitchFamily="34" charset="-128"/>
                <a:cs typeface="Arial" panose="020B0604020202020204" pitchFamily="34" charset="0"/>
              </a:rPr>
              <a:t>• Removing all personal access codes</a:t>
            </a:r>
          </a:p>
          <a:p>
            <a:r>
              <a:rPr lang="en-US" altLang="en-US" dirty="0">
                <a:latin typeface="Arial" panose="020B0604020202020204" pitchFamily="34" charset="0"/>
                <a:ea typeface="ＭＳ Ｐゴシック" panose="020B0600070205080204" pitchFamily="34" charset="-128"/>
                <a:cs typeface="Arial" panose="020B0604020202020204" pitchFamily="34" charset="0"/>
              </a:rPr>
              <a:t>• If appropriate, changing lock combinations, reprogramming access card systems, and replacing physical locks</a:t>
            </a:r>
          </a:p>
          <a:p>
            <a:r>
              <a:rPr lang="en-US" altLang="en-US" dirty="0">
                <a:latin typeface="Arial" panose="020B0604020202020204" pitchFamily="34" charset="0"/>
                <a:ea typeface="ＭＳ Ｐゴシック" panose="020B0600070205080204" pitchFamily="34" charset="-128"/>
                <a:cs typeface="Arial" panose="020B0604020202020204" pitchFamily="34" charset="0"/>
              </a:rPr>
              <a:t>• Recovering all assets, including employee I D, disks, documents, and equipment</a:t>
            </a:r>
            <a:r>
              <a:rPr lang="en-US" altLang="en-US" baseline="0" dirty="0">
                <a:latin typeface="Arial" panose="020B0604020202020204" pitchFamily="34" charset="0"/>
                <a:ea typeface="ＭＳ Ｐゴシック" panose="020B0600070205080204" pitchFamily="34" charset="-128"/>
                <a:cs typeface="Arial" panose="020B0604020202020204" pitchFamily="34" charset="0"/>
              </a:rPr>
              <a:t> </a:t>
            </a:r>
            <a:r>
              <a:rPr lang="en-US" altLang="en-US" dirty="0">
                <a:latin typeface="Arial" panose="020B0604020202020204" pitchFamily="34" charset="0"/>
                <a:ea typeface="ＭＳ Ｐゴシック" panose="020B0600070205080204" pitchFamily="34" charset="-128"/>
                <a:cs typeface="Arial" panose="020B0604020202020204" pitchFamily="34" charset="0"/>
              </a:rPr>
              <a:t>(assets that should have been documented when provided to the employee).</a:t>
            </a:r>
          </a:p>
          <a:p>
            <a:r>
              <a:rPr lang="en-US" altLang="en-US" dirty="0">
                <a:latin typeface="Arial" panose="020B0604020202020204" pitchFamily="34" charset="0"/>
                <a:ea typeface="ＭＳ Ｐゴシック" panose="020B0600070205080204" pitchFamily="34" charset="-128"/>
                <a:cs typeface="Arial" panose="020B0604020202020204" pitchFamily="34" charset="0"/>
              </a:rPr>
              <a:t>• Notifying, by memo or e-mail, appropriate departments</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34</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75500048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dirty="0">
                <a:solidFill>
                  <a:schemeClr val="dk1"/>
                </a:solidFill>
                <a:effectLst/>
                <a:latin typeface="Arial"/>
                <a:ea typeface="Arial"/>
                <a:cs typeface="Arial"/>
                <a:sym typeface="Arial"/>
              </a:rPr>
              <a:t>An acceptable use policy (A U P) describes how users are allowed to use an organization’s assets. This policy is targeted at all employees who have access to one or more</a:t>
            </a:r>
            <a:r>
              <a:rPr lang="en-US" sz="1200" b="0" i="0" u="none" strike="noStrike" kern="1200" cap="none" baseline="0" dirty="0">
                <a:solidFill>
                  <a:schemeClr val="dk1"/>
                </a:solidFill>
                <a:effectLst/>
                <a:latin typeface="Arial"/>
                <a:ea typeface="Arial"/>
                <a:cs typeface="Arial"/>
                <a:sym typeface="Arial"/>
              </a:rPr>
              <a:t> </a:t>
            </a:r>
            <a:r>
              <a:rPr lang="en-US" sz="1200" b="0" i="0" u="none" strike="noStrike" kern="1200" cap="none" dirty="0">
                <a:solidFill>
                  <a:schemeClr val="dk1"/>
                </a:solidFill>
                <a:effectLst/>
                <a:latin typeface="Arial"/>
                <a:ea typeface="Arial"/>
                <a:cs typeface="Arial"/>
                <a:sym typeface="Arial"/>
              </a:rPr>
              <a:t>organization assets. It defines what behaviors are acceptable and what behaviors are</a:t>
            </a:r>
            <a:r>
              <a:rPr lang="en-US" sz="1200" b="0" i="0" u="none" strike="noStrike" kern="1200" cap="none" baseline="0" dirty="0">
                <a:solidFill>
                  <a:schemeClr val="dk1"/>
                </a:solidFill>
                <a:effectLst/>
                <a:latin typeface="Arial"/>
                <a:ea typeface="Arial"/>
                <a:cs typeface="Arial"/>
                <a:sym typeface="Arial"/>
              </a:rPr>
              <a:t> </a:t>
            </a:r>
            <a:r>
              <a:rPr lang="en-US" sz="1200" b="0" i="0" u="none" strike="noStrike" kern="1200" cap="none" dirty="0">
                <a:solidFill>
                  <a:schemeClr val="dk1"/>
                </a:solidFill>
                <a:effectLst/>
                <a:latin typeface="Arial"/>
                <a:ea typeface="Arial"/>
                <a:cs typeface="Arial"/>
                <a:sym typeface="Arial"/>
              </a:rPr>
              <a:t>not acceptable. The policy should be clear and concise, and it should be a condition</a:t>
            </a:r>
            <a:r>
              <a:rPr lang="en-US" sz="1200" b="0" i="0" u="none" strike="noStrike" kern="1200" cap="none" baseline="0" dirty="0">
                <a:solidFill>
                  <a:schemeClr val="dk1"/>
                </a:solidFill>
                <a:effectLst/>
                <a:latin typeface="Arial"/>
                <a:ea typeface="Arial"/>
                <a:cs typeface="Arial"/>
                <a:sym typeface="Arial"/>
              </a:rPr>
              <a:t> </a:t>
            </a:r>
            <a:r>
              <a:rPr lang="en-US" sz="1200" b="0" i="0" u="none" strike="noStrike" kern="1200" cap="none" dirty="0">
                <a:solidFill>
                  <a:schemeClr val="dk1"/>
                </a:solidFill>
                <a:effectLst/>
                <a:latin typeface="Arial"/>
                <a:ea typeface="Arial"/>
                <a:cs typeface="Arial"/>
                <a:sym typeface="Arial"/>
              </a:rPr>
              <a:t>of employment for each employee to sign a form indicating that they have read and</a:t>
            </a:r>
            <a:r>
              <a:rPr lang="en-US" sz="1200" b="0" i="0" u="none" strike="noStrike" kern="1200" cap="none" baseline="0" dirty="0">
                <a:solidFill>
                  <a:schemeClr val="dk1"/>
                </a:solidFill>
                <a:effectLst/>
                <a:latin typeface="Arial"/>
                <a:ea typeface="Arial"/>
                <a:cs typeface="Arial"/>
                <a:sym typeface="Arial"/>
              </a:rPr>
              <a:t> </a:t>
            </a:r>
            <a:r>
              <a:rPr lang="en-US" sz="1200" b="0" i="0" u="none" strike="noStrike" kern="1200" cap="none" dirty="0">
                <a:solidFill>
                  <a:schemeClr val="dk1"/>
                </a:solidFill>
                <a:effectLst/>
                <a:latin typeface="Arial"/>
                <a:ea typeface="Arial"/>
                <a:cs typeface="Arial"/>
                <a:sym typeface="Arial"/>
              </a:rPr>
              <a:t>understood the policy and agrees to abide by its conditions.</a:t>
            </a:r>
          </a:p>
          <a:p>
            <a:endParaRPr lang="en-US" sz="1200" b="0" i="0" u="none" strike="noStrike" kern="1200" cap="none" dirty="0">
              <a:solidFill>
                <a:schemeClr val="dk1"/>
              </a:solidFill>
              <a:effectLst/>
              <a:latin typeface="Arial"/>
              <a:ea typeface="Arial"/>
              <a:cs typeface="Arial"/>
              <a:sym typeface="Arial"/>
            </a:endParaRPr>
          </a:p>
          <a:p>
            <a:r>
              <a:rPr lang="en-US" sz="1200" b="0" i="0" u="none" strike="noStrike" kern="1200" cap="none" dirty="0">
                <a:solidFill>
                  <a:schemeClr val="dk1"/>
                </a:solidFill>
                <a:effectLst/>
                <a:latin typeface="Arial"/>
                <a:ea typeface="Arial"/>
                <a:cs typeface="Arial"/>
                <a:sym typeface="Arial"/>
              </a:rPr>
              <a:t>The MessageLabs white paper Acceptable Use Policies—Why, What, and How</a:t>
            </a:r>
            <a:r>
              <a:rPr lang="en-US" sz="1200" b="0" i="0" u="none" strike="noStrike" kern="1200" cap="none" baseline="0" dirty="0">
                <a:solidFill>
                  <a:schemeClr val="dk1"/>
                </a:solidFill>
                <a:effectLst/>
                <a:latin typeface="Arial"/>
                <a:ea typeface="Arial"/>
                <a:cs typeface="Arial"/>
                <a:sym typeface="Arial"/>
              </a:rPr>
              <a:t> </a:t>
            </a:r>
            <a:r>
              <a:rPr lang="en-US" sz="1200" b="0" i="0" u="none" strike="noStrike" kern="1200" cap="none" dirty="0">
                <a:solidFill>
                  <a:schemeClr val="dk1"/>
                </a:solidFill>
                <a:effectLst/>
                <a:latin typeface="Arial"/>
                <a:ea typeface="Arial"/>
                <a:cs typeface="Arial"/>
                <a:sym typeface="Arial"/>
              </a:rPr>
              <a:t>[N A Y L 09] suggests the following process for developing an A U P:</a:t>
            </a:r>
          </a:p>
          <a:p>
            <a:endParaRPr lang="en-US" sz="1200" b="0" i="0" u="none" strike="noStrike" kern="1200" cap="none" dirty="0">
              <a:solidFill>
                <a:schemeClr val="dk1"/>
              </a:solidFill>
              <a:effectLst/>
              <a:latin typeface="Arial"/>
              <a:ea typeface="Arial"/>
              <a:cs typeface="Arial"/>
              <a:sym typeface="Arial"/>
            </a:endParaRPr>
          </a:p>
          <a:p>
            <a:r>
              <a:rPr lang="en-US" sz="1200" b="0" i="0" u="none" strike="noStrike" kern="1200" cap="none" dirty="0">
                <a:solidFill>
                  <a:schemeClr val="dk1"/>
                </a:solidFill>
                <a:effectLst/>
                <a:latin typeface="Arial"/>
                <a:ea typeface="Arial"/>
                <a:cs typeface="Arial"/>
                <a:sym typeface="Arial"/>
              </a:rPr>
              <a:t>1. Conduct a risk assessment to identify areas of concern. As part of the risk</a:t>
            </a:r>
            <a:r>
              <a:rPr lang="en-US" sz="1200" b="0" i="0" u="none" strike="noStrike" kern="1200" cap="none" baseline="0" dirty="0">
                <a:solidFill>
                  <a:schemeClr val="dk1"/>
                </a:solidFill>
                <a:effectLst/>
                <a:latin typeface="Arial"/>
                <a:ea typeface="Arial"/>
                <a:cs typeface="Arial"/>
                <a:sym typeface="Arial"/>
              </a:rPr>
              <a:t> </a:t>
            </a:r>
            <a:r>
              <a:rPr lang="en-US" sz="1200" b="0" i="0" u="none" strike="noStrike" kern="1200" cap="none" dirty="0">
                <a:solidFill>
                  <a:schemeClr val="dk1"/>
                </a:solidFill>
                <a:effectLst/>
                <a:latin typeface="Arial"/>
                <a:ea typeface="Arial"/>
                <a:cs typeface="Arial"/>
                <a:sym typeface="Arial"/>
              </a:rPr>
              <a:t>assessment process that we discussed in Chapter 14, identify the elements that</a:t>
            </a:r>
          </a:p>
          <a:p>
            <a:r>
              <a:rPr lang="en-US" sz="1200" b="0" i="0" u="none" strike="noStrike" kern="1200" cap="none" dirty="0">
                <a:solidFill>
                  <a:schemeClr val="dk1"/>
                </a:solidFill>
                <a:effectLst/>
                <a:latin typeface="Arial"/>
                <a:ea typeface="Arial"/>
                <a:cs typeface="Arial"/>
                <a:sym typeface="Arial"/>
              </a:rPr>
              <a:t>need to go into an A U P.</a:t>
            </a:r>
          </a:p>
          <a:p>
            <a:r>
              <a:rPr lang="en-US" sz="1200" b="0" i="0" u="none" strike="noStrike" kern="1200" cap="none" dirty="0">
                <a:solidFill>
                  <a:schemeClr val="dk1"/>
                </a:solidFill>
                <a:effectLst/>
                <a:latin typeface="Arial"/>
                <a:ea typeface="Arial"/>
                <a:cs typeface="Arial"/>
                <a:sym typeface="Arial"/>
              </a:rPr>
              <a:t>2. Create the policy. The policy should be tailored to the specific risks identified,</a:t>
            </a:r>
            <a:r>
              <a:rPr lang="en-US" sz="1200" b="0" i="0" u="none" strike="noStrike" kern="1200" cap="none" baseline="0" dirty="0">
                <a:solidFill>
                  <a:schemeClr val="dk1"/>
                </a:solidFill>
                <a:effectLst/>
                <a:latin typeface="Arial"/>
                <a:ea typeface="Arial"/>
                <a:cs typeface="Arial"/>
                <a:sym typeface="Arial"/>
              </a:rPr>
              <a:t> </a:t>
            </a:r>
            <a:r>
              <a:rPr lang="en-US" sz="1200" b="0" i="0" u="none" strike="noStrike" kern="1200" cap="none" dirty="0">
                <a:solidFill>
                  <a:schemeClr val="dk1"/>
                </a:solidFill>
                <a:effectLst/>
                <a:latin typeface="Arial"/>
                <a:ea typeface="Arial"/>
                <a:cs typeface="Arial"/>
                <a:sym typeface="Arial"/>
              </a:rPr>
              <a:t>including liability costs. For example, the organization is exposed to liability if</a:t>
            </a:r>
            <a:r>
              <a:rPr lang="en-US" sz="1200" b="0" i="0" u="none" strike="noStrike" kern="1200" cap="none" baseline="0" dirty="0">
                <a:solidFill>
                  <a:schemeClr val="dk1"/>
                </a:solidFill>
                <a:effectLst/>
                <a:latin typeface="Arial"/>
                <a:ea typeface="Arial"/>
                <a:cs typeface="Arial"/>
                <a:sym typeface="Arial"/>
              </a:rPr>
              <a:t> </a:t>
            </a:r>
            <a:r>
              <a:rPr lang="en-US" sz="1200" b="0" i="0" u="none" strike="noStrike" kern="1200" cap="none" dirty="0">
                <a:solidFill>
                  <a:schemeClr val="dk1"/>
                </a:solidFill>
                <a:effectLst/>
                <a:latin typeface="Arial"/>
                <a:ea typeface="Arial"/>
                <a:cs typeface="Arial"/>
                <a:sym typeface="Arial"/>
              </a:rPr>
              <a:t>customer data is exposed. If the failure to protect the data is due to an employee’s</a:t>
            </a:r>
            <a:r>
              <a:rPr lang="en-US" sz="1200" b="0" i="0" u="none" strike="noStrike" kern="1200" cap="none" baseline="0" dirty="0">
                <a:solidFill>
                  <a:schemeClr val="dk1"/>
                </a:solidFill>
                <a:effectLst/>
                <a:latin typeface="Arial"/>
                <a:ea typeface="Arial"/>
                <a:cs typeface="Arial"/>
                <a:sym typeface="Arial"/>
              </a:rPr>
              <a:t> </a:t>
            </a:r>
            <a:r>
              <a:rPr lang="en-US" sz="1200" b="0" i="0" u="none" strike="noStrike" kern="1200" cap="none" dirty="0">
                <a:solidFill>
                  <a:schemeClr val="dk1"/>
                </a:solidFill>
                <a:effectLst/>
                <a:latin typeface="Arial"/>
                <a:ea typeface="Arial"/>
                <a:cs typeface="Arial"/>
                <a:sym typeface="Arial"/>
              </a:rPr>
              <a:t>action or inaction, and if this behavior violates the A U P, and if this policy is clear</a:t>
            </a:r>
          </a:p>
          <a:p>
            <a:r>
              <a:rPr lang="en-US" sz="1200" b="0" i="0" u="none" strike="noStrike" kern="1200" cap="none" dirty="0">
                <a:solidFill>
                  <a:schemeClr val="dk1"/>
                </a:solidFill>
                <a:effectLst/>
                <a:latin typeface="Arial"/>
                <a:ea typeface="Arial"/>
                <a:cs typeface="Arial"/>
                <a:sym typeface="Arial"/>
              </a:rPr>
              <a:t>and enforced, then this may mitigate the liability of the organization.</a:t>
            </a:r>
          </a:p>
          <a:p>
            <a:r>
              <a:rPr lang="en-US" sz="1200" b="0" i="0" u="none" strike="noStrike" kern="1200" cap="none" dirty="0">
                <a:solidFill>
                  <a:schemeClr val="dk1"/>
                </a:solidFill>
                <a:effectLst/>
                <a:latin typeface="Arial"/>
                <a:ea typeface="Arial"/>
                <a:cs typeface="Arial"/>
                <a:sym typeface="Arial"/>
              </a:rPr>
              <a:t>3. Distribute the A U P. This includes educating employees on why an A U P is</a:t>
            </a:r>
            <a:r>
              <a:rPr lang="en-US" sz="1200" b="0" i="0" u="none" strike="noStrike" kern="1200" cap="none" baseline="0" dirty="0">
                <a:solidFill>
                  <a:schemeClr val="dk1"/>
                </a:solidFill>
                <a:effectLst/>
                <a:latin typeface="Arial"/>
                <a:ea typeface="Arial"/>
                <a:cs typeface="Arial"/>
                <a:sym typeface="Arial"/>
              </a:rPr>
              <a:t> </a:t>
            </a:r>
            <a:r>
              <a:rPr lang="en-US" sz="1200" b="0" i="0" u="none" strike="noStrike" kern="1200" cap="none" dirty="0">
                <a:solidFill>
                  <a:schemeClr val="dk1"/>
                </a:solidFill>
                <a:effectLst/>
                <a:latin typeface="Arial"/>
                <a:ea typeface="Arial"/>
                <a:cs typeface="Arial"/>
                <a:sym typeface="Arial"/>
              </a:rPr>
              <a:t>necessary.</a:t>
            </a:r>
          </a:p>
          <a:p>
            <a:r>
              <a:rPr lang="en-US" sz="1200" b="0" i="0" u="none" strike="noStrike" kern="1200" cap="none" dirty="0">
                <a:solidFill>
                  <a:schemeClr val="dk1"/>
                </a:solidFill>
                <a:effectLst/>
                <a:latin typeface="Arial"/>
                <a:ea typeface="Arial"/>
                <a:cs typeface="Arial"/>
                <a:sym typeface="Arial"/>
              </a:rPr>
              <a:t>4. Monitor compliance. A procedure is needed to monitor and report on A U P</a:t>
            </a:r>
            <a:r>
              <a:rPr lang="en-US" sz="1200" b="0" i="0" u="none" strike="noStrike" kern="1200" cap="none" baseline="0" dirty="0">
                <a:solidFill>
                  <a:schemeClr val="dk1"/>
                </a:solidFill>
                <a:effectLst/>
                <a:latin typeface="Arial"/>
                <a:ea typeface="Arial"/>
                <a:cs typeface="Arial"/>
                <a:sym typeface="Arial"/>
              </a:rPr>
              <a:t> </a:t>
            </a:r>
            <a:r>
              <a:rPr lang="en-US" sz="1200" b="0" i="0" u="none" strike="noStrike" kern="1200" cap="none" dirty="0">
                <a:solidFill>
                  <a:schemeClr val="dk1"/>
                </a:solidFill>
                <a:effectLst/>
                <a:latin typeface="Arial"/>
                <a:ea typeface="Arial"/>
                <a:cs typeface="Arial"/>
                <a:sym typeface="Arial"/>
              </a:rPr>
              <a:t>compliance.</a:t>
            </a:r>
          </a:p>
          <a:p>
            <a:r>
              <a:rPr lang="en-US" sz="1200" b="0" i="0" u="none" strike="noStrike" kern="1200" cap="none" dirty="0">
                <a:solidFill>
                  <a:schemeClr val="dk1"/>
                </a:solidFill>
                <a:effectLst/>
                <a:latin typeface="Arial"/>
                <a:ea typeface="Arial"/>
                <a:cs typeface="Arial"/>
                <a:sym typeface="Arial"/>
              </a:rPr>
              <a:t>5. Enforce the policy. The A U P must be enforced consistently and fairly when it</a:t>
            </a:r>
            <a:r>
              <a:rPr lang="en-US" sz="1200" b="0" i="0" u="none" strike="noStrike" kern="1200" cap="none" baseline="0" dirty="0">
                <a:solidFill>
                  <a:schemeClr val="dk1"/>
                </a:solidFill>
                <a:effectLst/>
                <a:latin typeface="Arial"/>
                <a:ea typeface="Arial"/>
                <a:cs typeface="Arial"/>
                <a:sym typeface="Arial"/>
              </a:rPr>
              <a:t> </a:t>
            </a:r>
            <a:r>
              <a:rPr lang="en-US" sz="1200" b="0" i="0" u="none" strike="noStrike" kern="1200" cap="none" dirty="0">
                <a:solidFill>
                  <a:schemeClr val="dk1"/>
                </a:solidFill>
                <a:effectLst/>
                <a:latin typeface="Arial"/>
                <a:ea typeface="Arial"/>
                <a:cs typeface="Arial"/>
                <a:sym typeface="Arial"/>
              </a:rPr>
              <a:t>is breached.</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35</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1955776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Image Placeholder 1">
            <a:extLst>
              <a:ext uri="{FF2B5EF4-FFF2-40B4-BE49-F238E27FC236}">
                <a16:creationId xmlns:a16="http://schemas.microsoft.com/office/drawing/2014/main" id="{61128E8A-C767-8367-5153-EEAD8E2A0E9A}"/>
              </a:ext>
            </a:extLst>
          </p:cNvPr>
          <p:cNvSpPr>
            <a:spLocks noGrp="1" noRot="1" noChangeAspect="1" noChangeArrowheads="1" noTextEdit="1"/>
          </p:cNvSpPr>
          <p:nvPr>
            <p:ph type="sldImg"/>
          </p:nvPr>
        </p:nvSpPr>
        <p:spPr>
          <a:ln/>
        </p:spPr>
      </p:sp>
      <p:sp>
        <p:nvSpPr>
          <p:cNvPr id="22531" name="Notes Placeholder 2">
            <a:extLst>
              <a:ext uri="{FF2B5EF4-FFF2-40B4-BE49-F238E27FC236}">
                <a16:creationId xmlns:a16="http://schemas.microsoft.com/office/drawing/2014/main" id="{E38B4D1B-9919-C2C5-E8FD-97FB48F02DA7}"/>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Times New Roman" panose="02020603050405020304" pitchFamily="18" charset="0"/>
              </a:rPr>
              <a:t>Evolution of computer abuse — and therefore of computer security — is driven by commerce.</a:t>
            </a:r>
          </a:p>
          <a:p>
            <a:r>
              <a:rPr lang="en-US" altLang="en-US">
                <a:latin typeface="Times New Roman" panose="02020603050405020304" pitchFamily="18" charset="0"/>
              </a:rPr>
              <a:t>Emerging cellphone-based payment systems, automated banking transfers and the increasingly liquid markets for online goods in multiplayer games will all be ripe targets for online crooks.</a:t>
            </a:r>
          </a:p>
          <a:p>
            <a:r>
              <a:rPr lang="en-US" altLang="en-US">
                <a:latin typeface="Times New Roman" panose="02020603050405020304" pitchFamily="18" charset="0"/>
              </a:rPr>
              <a:t>Another is the large-scale collection and use of personal data. </a:t>
            </a:r>
          </a:p>
          <a:p>
            <a:r>
              <a:rPr lang="en-US" altLang="en-US">
                <a:latin typeface="Times New Roman" panose="02020603050405020304" pitchFamily="18" charset="0"/>
              </a:rPr>
              <a:t>As we leave ever more detailed online footprints — via purchasing, browsing and social relationships — a vast “big data” ecosystem has emerged to collect, process and resell this information. Concerns about this issue are typically framed in terms of privacy: How much do I want others to know about me? How might it affect my ability to get health insurance, employment or credit? </a:t>
            </a:r>
          </a:p>
          <a:p>
            <a:r>
              <a:rPr lang="en-US" altLang="en-US">
                <a:latin typeface="Times New Roman" panose="02020603050405020304" pitchFamily="18" charset="0"/>
              </a:rPr>
              <a:t>This data might be used — not just to extract information about people’s desires and social relationships, but to use that understanding to affect their behavior. Nor would this be limited to the banal goal of getting you to purchase a particular product; it could be used for Internet-scale social monitoring and manipulation.</a:t>
            </a:r>
          </a:p>
          <a:p>
            <a:r>
              <a:rPr lang="en-US" altLang="en-US">
                <a:latin typeface="Times New Roman" panose="02020603050405020304" pitchFamily="18" charset="0"/>
              </a:rPr>
              <a:t>The ease with which we adopt online personas and relationships has created a collective blind spot that computer technology is well suited to exploit. Advances in natural-language processing and data mining make it entirely feasible to mint millions of “social bots,” each establishing online friendships with their targets like virtual con men, each building trust over time and delivering personalized messages designed to elicit information, sway opinion or call to action. </a:t>
            </a:r>
          </a:p>
          <a:p>
            <a:r>
              <a:rPr lang="en-US" altLang="en-US">
                <a:latin typeface="Times New Roman" panose="02020603050405020304" pitchFamily="18" charset="0"/>
              </a:rPr>
              <a:t>This idea, which one of my colleagues has called “social architecture,” completely upends traditional computer security concerns: The threat is not of humans controlling or monitoring our computers, but precisely the converse. </a:t>
            </a:r>
          </a:p>
          <a:p>
            <a:r>
              <a:rPr lang="en-US" altLang="en-US">
                <a:latin typeface="Times New Roman" panose="02020603050405020304" pitchFamily="18" charset="0"/>
              </a:rPr>
              <a:t>A particularly troubling precedent because computing capabilities are now embedded in virtually every aspect of our lives. The power we use, the water we drink, the cars, planes and trains we travel in, the elevators and air-conditioning in our buildings, even many of our children’s toys — all are controlled by computers. </a:t>
            </a:r>
          </a:p>
          <a:p>
            <a:r>
              <a:rPr lang="en-US" altLang="en-US">
                <a:latin typeface="Times New Roman" panose="02020603050405020304" pitchFamily="18" charset="0"/>
              </a:rPr>
              <a:t>A parallel trend, fueled by cheap wireless connectivity, is that these devices are increasingly networked. And while few of these systems have been attacked in anger, it is this very fact that leads most of them to be rife with vulnerabilities — a sheltered ecosystem with no immunity to attacks from an outside invader. </a:t>
            </a:r>
          </a:p>
          <a:p>
            <a:r>
              <a:rPr lang="en-US" altLang="en-US">
                <a:latin typeface="Times New Roman" panose="02020603050405020304" pitchFamily="18" charset="0"/>
              </a:rPr>
              <a:t>My colleagues and I demonstrated weaknesses that allowed us to remotely infiltrate, track and control popular automobiles more than 1,000 miles away. Other researchers have demonstrated remote attacks on implantable cardiac defibrillators, smart power meters, utility control networks and so on.</a:t>
            </a:r>
          </a:p>
          <a:p>
            <a:r>
              <a:rPr lang="en-US" altLang="en-US">
                <a:latin typeface="Times New Roman" panose="02020603050405020304" pitchFamily="18" charset="0"/>
              </a:rPr>
              <a:t>The crucial question is whether these are merely Chicken Little fears or real dangers. And the answer will be a matter not of technology but of politics. Do conflicting powers believe that such attacks will advance their aims better than alternatives, that they are worth the effort to develop, that they are worth the risks of retaliation?</a:t>
            </a:r>
          </a:p>
          <a:p>
            <a:r>
              <a:rPr lang="en-US" altLang="en-US">
                <a:latin typeface="Times New Roman" panose="02020603050405020304" pitchFamily="18" charset="0"/>
              </a:rPr>
              <a:t>But security is at its heart a human issue. It is about conflict, and computers are merely a medium by which conflict can be expressed. The future of computer security, then, is less about the future of technology than it is about the future of human relations.</a:t>
            </a:r>
          </a:p>
          <a:p>
            <a:endParaRPr lang="en-US" altLang="en-US">
              <a:latin typeface="Times New Roman" panose="02020603050405020304" pitchFamily="18" charset="0"/>
            </a:endParaRPr>
          </a:p>
        </p:txBody>
      </p:sp>
      <p:sp>
        <p:nvSpPr>
          <p:cNvPr id="22532" name="Slide Number Placeholder 3">
            <a:extLst>
              <a:ext uri="{FF2B5EF4-FFF2-40B4-BE49-F238E27FC236}">
                <a16:creationId xmlns:a16="http://schemas.microsoft.com/office/drawing/2014/main" id="{E527E331-9A43-1601-76C1-D2DE3C2D2439}"/>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CD50393E-C6EC-4C26-874F-C673ABEB1380}" type="slidenum">
              <a:rPr lang="en-AU" altLang="en-US" smtClean="0">
                <a:latin typeface="Arial" panose="020B0604020202020204" pitchFamily="34" charset="0"/>
              </a:rPr>
              <a:pPr>
                <a:spcBef>
                  <a:spcPct val="0"/>
                </a:spcBef>
              </a:pPr>
              <a:t>4</a:t>
            </a:fld>
            <a:endParaRPr lang="en-AU" altLang="en-US">
              <a:latin typeface="Arial" panose="020B0604020202020204" pitchFamily="34"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noProof="0" dirty="0">
                <a:solidFill>
                  <a:schemeClr val="dk1"/>
                </a:solidFill>
                <a:effectLst/>
                <a:latin typeface="Arial"/>
                <a:ea typeface="Arial"/>
                <a:cs typeface="Arial"/>
                <a:sym typeface="Arial"/>
              </a:rPr>
              <a:t>The policy should include sections specifying the purpose and scope of the policy,</a:t>
            </a:r>
            <a:r>
              <a:rPr lang="en-US" sz="1200" b="0" i="0" u="none" strike="noStrike" kern="1200" cap="none" baseline="0" noProof="0" dirty="0">
                <a:solidFill>
                  <a:schemeClr val="dk1"/>
                </a:solidFill>
                <a:effectLst/>
                <a:latin typeface="Arial"/>
                <a:ea typeface="Arial"/>
                <a:cs typeface="Arial"/>
                <a:sym typeface="Arial"/>
              </a:rPr>
              <a:t> </a:t>
            </a:r>
            <a:r>
              <a:rPr lang="en-US" sz="1200" b="0" i="0" u="none" strike="noStrike" kern="1200" cap="none" noProof="0" dirty="0">
                <a:solidFill>
                  <a:schemeClr val="dk1"/>
                </a:solidFill>
                <a:effectLst/>
                <a:latin typeface="Arial"/>
                <a:ea typeface="Arial"/>
                <a:cs typeface="Arial"/>
                <a:sym typeface="Arial"/>
              </a:rPr>
              <a:t>the specific policy detail, and consequences for non-compliance. An example of a template for an A U P is provided by the S A N S Institute.2 The heart of the document is the</a:t>
            </a:r>
            <a:r>
              <a:rPr lang="en-US" sz="1200" b="0" i="0" u="none" strike="noStrike" kern="1200" cap="none" baseline="0" noProof="0" dirty="0">
                <a:solidFill>
                  <a:schemeClr val="dk1"/>
                </a:solidFill>
                <a:effectLst/>
                <a:latin typeface="Arial"/>
                <a:ea typeface="Arial"/>
                <a:cs typeface="Arial"/>
                <a:sym typeface="Arial"/>
              </a:rPr>
              <a:t> </a:t>
            </a:r>
            <a:r>
              <a:rPr lang="en-US" sz="1200" b="0" i="0" u="none" strike="noStrike" kern="1200" cap="none" noProof="0" dirty="0">
                <a:solidFill>
                  <a:schemeClr val="dk1"/>
                </a:solidFill>
                <a:effectLst/>
                <a:latin typeface="Arial"/>
                <a:ea typeface="Arial"/>
                <a:cs typeface="Arial"/>
                <a:sym typeface="Arial"/>
              </a:rPr>
              <a:t>policy section, which covers the following areas, with key points in each area noted:</a:t>
            </a:r>
          </a:p>
          <a:p>
            <a:endParaRPr lang="en-US" sz="1200" b="0" i="0" u="none" strike="noStrike" kern="1200" cap="none" noProof="0" dirty="0">
              <a:solidFill>
                <a:schemeClr val="dk1"/>
              </a:solidFill>
              <a:effectLst/>
              <a:latin typeface="Arial"/>
              <a:ea typeface="Arial"/>
              <a:cs typeface="Arial"/>
              <a:sym typeface="Arial"/>
            </a:endParaRPr>
          </a:p>
          <a:p>
            <a:r>
              <a:rPr lang="en-US" sz="1200" b="0" i="0" u="none" strike="noStrike" kern="1200" cap="none" noProof="0" dirty="0">
                <a:solidFill>
                  <a:schemeClr val="dk1"/>
                </a:solidFill>
                <a:effectLst/>
                <a:latin typeface="Arial"/>
                <a:ea typeface="Arial"/>
                <a:cs typeface="Arial"/>
                <a:sym typeface="Arial"/>
              </a:rPr>
              <a:t>General use and ownership:</a:t>
            </a:r>
          </a:p>
          <a:p>
            <a:r>
              <a:rPr lang="en-US" sz="1200" b="0" i="0" u="none" strike="noStrike" kern="1200" cap="none" noProof="0" dirty="0">
                <a:solidFill>
                  <a:schemeClr val="dk1"/>
                </a:solidFill>
                <a:effectLst/>
                <a:latin typeface="Arial"/>
                <a:ea typeface="Arial"/>
                <a:cs typeface="Arial"/>
                <a:sym typeface="Arial"/>
              </a:rPr>
              <a:t>• Employees must ensure that proprietary information is protected.</a:t>
            </a:r>
          </a:p>
          <a:p>
            <a:r>
              <a:rPr lang="en-US" sz="1200" b="0" i="0" u="none" strike="noStrike" kern="1200" cap="none" noProof="0" dirty="0">
                <a:solidFill>
                  <a:schemeClr val="dk1"/>
                </a:solidFill>
                <a:effectLst/>
                <a:latin typeface="Arial"/>
                <a:ea typeface="Arial"/>
                <a:cs typeface="Arial"/>
                <a:sym typeface="Arial"/>
              </a:rPr>
              <a:t>• Access to sensitive information is allowed only to the extent authorized and</a:t>
            </a:r>
            <a:r>
              <a:rPr lang="en-US" sz="1200" b="0" i="0" u="none" strike="noStrike" kern="1200" cap="none" baseline="0" noProof="0" dirty="0">
                <a:solidFill>
                  <a:schemeClr val="dk1"/>
                </a:solidFill>
                <a:effectLst/>
                <a:latin typeface="Arial"/>
                <a:ea typeface="Arial"/>
                <a:cs typeface="Arial"/>
                <a:sym typeface="Arial"/>
              </a:rPr>
              <a:t> </a:t>
            </a:r>
            <a:r>
              <a:rPr lang="en-US" sz="1200" b="0" i="0" u="none" strike="noStrike" kern="1200" cap="none" noProof="0" dirty="0">
                <a:solidFill>
                  <a:schemeClr val="dk1"/>
                </a:solidFill>
                <a:effectLst/>
                <a:latin typeface="Arial"/>
                <a:ea typeface="Arial"/>
                <a:cs typeface="Arial"/>
                <a:sym typeface="Arial"/>
              </a:rPr>
              <a:t>necessary to fulfill duties.</a:t>
            </a:r>
          </a:p>
          <a:p>
            <a:r>
              <a:rPr lang="en-US" sz="1200" b="0" i="0" u="none" strike="noStrike" kern="1200" cap="none" noProof="0" dirty="0">
                <a:solidFill>
                  <a:schemeClr val="dk1"/>
                </a:solidFill>
                <a:effectLst/>
                <a:latin typeface="Arial"/>
                <a:ea typeface="Arial"/>
                <a:cs typeface="Arial"/>
                <a:sym typeface="Arial"/>
              </a:rPr>
              <a:t>• Employees must exercise good judgment regarding the reasonableness of personal use.</a:t>
            </a:r>
          </a:p>
          <a:p>
            <a:endParaRPr lang="en-US" sz="1200" b="0" i="0" u="none" strike="noStrike" kern="1200" cap="none" noProof="0" dirty="0">
              <a:solidFill>
                <a:schemeClr val="dk1"/>
              </a:solidFill>
              <a:effectLst/>
              <a:latin typeface="Arial"/>
              <a:ea typeface="Arial"/>
              <a:cs typeface="Arial"/>
              <a:sym typeface="Arial"/>
            </a:endParaRPr>
          </a:p>
          <a:p>
            <a:r>
              <a:rPr lang="en-US" sz="1200" b="0" i="0" u="none" strike="noStrike" kern="1200" cap="none" noProof="0" dirty="0">
                <a:solidFill>
                  <a:schemeClr val="dk1"/>
                </a:solidFill>
                <a:effectLst/>
                <a:latin typeface="Arial"/>
                <a:ea typeface="Arial"/>
                <a:cs typeface="Arial"/>
                <a:sym typeface="Arial"/>
              </a:rPr>
              <a:t>Security and proprietary information:</a:t>
            </a:r>
          </a:p>
          <a:p>
            <a:r>
              <a:rPr lang="en-US" sz="1200" b="0" i="0" u="none" strike="noStrike" kern="1200" cap="none" noProof="0" dirty="0">
                <a:solidFill>
                  <a:schemeClr val="dk1"/>
                </a:solidFill>
                <a:effectLst/>
                <a:latin typeface="Arial"/>
                <a:ea typeface="Arial"/>
                <a:cs typeface="Arial"/>
                <a:sym typeface="Arial"/>
              </a:rPr>
              <a:t>• Mobile devices must comply with the company’s B Y O D policies.</a:t>
            </a:r>
          </a:p>
          <a:p>
            <a:r>
              <a:rPr lang="en-US" sz="1200" b="0" i="0" u="none" strike="noStrike" kern="1200" cap="none" noProof="0" dirty="0">
                <a:solidFill>
                  <a:schemeClr val="dk1"/>
                </a:solidFill>
                <a:effectLst/>
                <a:latin typeface="Arial"/>
                <a:ea typeface="Arial"/>
                <a:cs typeface="Arial"/>
                <a:sym typeface="Arial"/>
              </a:rPr>
              <a:t>• System- and user-level passwords must comply with the company’s password</a:t>
            </a:r>
            <a:r>
              <a:rPr lang="en-US" sz="1200" b="0" i="0" u="none" strike="noStrike" kern="1200" cap="none" baseline="0" noProof="0" dirty="0">
                <a:solidFill>
                  <a:schemeClr val="dk1"/>
                </a:solidFill>
                <a:effectLst/>
                <a:latin typeface="Arial"/>
                <a:ea typeface="Arial"/>
                <a:cs typeface="Arial"/>
                <a:sym typeface="Arial"/>
              </a:rPr>
              <a:t> </a:t>
            </a:r>
            <a:r>
              <a:rPr lang="en-US" sz="1200" b="0" i="0" u="none" strike="noStrike" kern="1200" cap="none" noProof="0" dirty="0">
                <a:solidFill>
                  <a:schemeClr val="dk1"/>
                </a:solidFill>
                <a:effectLst/>
                <a:latin typeface="Arial"/>
                <a:ea typeface="Arial"/>
                <a:cs typeface="Arial"/>
                <a:sym typeface="Arial"/>
              </a:rPr>
              <a:t>policy.</a:t>
            </a:r>
          </a:p>
          <a:p>
            <a:r>
              <a:rPr lang="en-US" sz="1200" b="0" i="0" u="none" strike="noStrike" kern="1200" cap="none" noProof="0" dirty="0">
                <a:solidFill>
                  <a:schemeClr val="dk1"/>
                </a:solidFill>
                <a:effectLst/>
                <a:latin typeface="Arial"/>
                <a:ea typeface="Arial"/>
                <a:cs typeface="Arial"/>
                <a:sym typeface="Arial"/>
              </a:rPr>
              <a:t>• Employees must use extreme caution when opening e-mail attachments.</a:t>
            </a:r>
          </a:p>
          <a:p>
            <a:endParaRPr lang="en-US" sz="1200" b="0" i="0" u="none" strike="noStrike" kern="1200" cap="none" noProof="0" dirty="0">
              <a:solidFill>
                <a:schemeClr val="dk1"/>
              </a:solidFill>
              <a:effectLst/>
              <a:latin typeface="Arial"/>
              <a:ea typeface="Arial"/>
              <a:cs typeface="Arial"/>
              <a:sym typeface="Arial"/>
            </a:endParaRPr>
          </a:p>
          <a:p>
            <a:r>
              <a:rPr lang="en-US" sz="1200" b="0" i="0" u="none" strike="noStrike" kern="1200" cap="none" noProof="0" dirty="0">
                <a:solidFill>
                  <a:schemeClr val="dk1"/>
                </a:solidFill>
                <a:effectLst/>
                <a:latin typeface="Arial"/>
                <a:ea typeface="Arial"/>
                <a:cs typeface="Arial"/>
                <a:sym typeface="Arial"/>
              </a:rPr>
              <a:t>Unacceptable use—system and network activities:</a:t>
            </a:r>
          </a:p>
          <a:p>
            <a:r>
              <a:rPr lang="en-US" sz="1200" b="0" i="0" u="none" strike="noStrike" kern="1200" cap="none" noProof="0" dirty="0">
                <a:solidFill>
                  <a:schemeClr val="dk1"/>
                </a:solidFill>
                <a:effectLst/>
                <a:latin typeface="Arial"/>
                <a:ea typeface="Arial"/>
                <a:cs typeface="Arial"/>
                <a:sym typeface="Arial"/>
              </a:rPr>
              <a:t>• Unauthorized copying of copyrighted material</a:t>
            </a:r>
          </a:p>
          <a:p>
            <a:r>
              <a:rPr lang="en-US" sz="1200" b="0" i="0" u="none" strike="noStrike" kern="1200" cap="none" noProof="0" dirty="0">
                <a:solidFill>
                  <a:schemeClr val="dk1"/>
                </a:solidFill>
                <a:effectLst/>
                <a:latin typeface="Arial"/>
                <a:ea typeface="Arial"/>
                <a:cs typeface="Arial"/>
                <a:sym typeface="Arial"/>
              </a:rPr>
              <a:t>• The prohibition against accessing data, a server, or an account for any purpose</a:t>
            </a:r>
            <a:r>
              <a:rPr lang="en-US" sz="1200" b="0" i="0" u="none" strike="noStrike" kern="1200" cap="none" baseline="0" noProof="0" dirty="0">
                <a:solidFill>
                  <a:schemeClr val="dk1"/>
                </a:solidFill>
                <a:effectLst/>
                <a:latin typeface="Arial"/>
                <a:ea typeface="Arial"/>
                <a:cs typeface="Arial"/>
                <a:sym typeface="Arial"/>
              </a:rPr>
              <a:t> </a:t>
            </a:r>
            <a:r>
              <a:rPr lang="en-US" sz="1200" b="0" i="0" u="none" strike="noStrike" kern="1200" cap="none" noProof="0" dirty="0">
                <a:solidFill>
                  <a:schemeClr val="dk1"/>
                </a:solidFill>
                <a:effectLst/>
                <a:latin typeface="Arial"/>
                <a:ea typeface="Arial"/>
                <a:cs typeface="Arial"/>
                <a:sym typeface="Arial"/>
              </a:rPr>
              <a:t>other than conducting company business, even with authorized access</a:t>
            </a:r>
          </a:p>
          <a:p>
            <a:r>
              <a:rPr lang="en-US" sz="1200" b="0" i="0" u="none" strike="noStrike" kern="1200" cap="none" noProof="0" dirty="0">
                <a:solidFill>
                  <a:schemeClr val="dk1"/>
                </a:solidFill>
                <a:effectLst/>
                <a:latin typeface="Arial"/>
                <a:ea typeface="Arial"/>
                <a:cs typeface="Arial"/>
                <a:sym typeface="Arial"/>
              </a:rPr>
              <a:t>• Revealing your account password to others or allowing use of your account by</a:t>
            </a:r>
            <a:r>
              <a:rPr lang="en-US" sz="1200" b="0" i="0" u="none" strike="noStrike" kern="1200" cap="none" baseline="0" noProof="0" dirty="0">
                <a:solidFill>
                  <a:schemeClr val="dk1"/>
                </a:solidFill>
                <a:effectLst/>
                <a:latin typeface="Arial"/>
                <a:ea typeface="Arial"/>
                <a:cs typeface="Arial"/>
                <a:sym typeface="Arial"/>
              </a:rPr>
              <a:t> </a:t>
            </a:r>
            <a:r>
              <a:rPr lang="en-US" sz="1200" b="0" i="0" u="none" strike="noStrike" kern="1200" cap="none" noProof="0" dirty="0">
                <a:solidFill>
                  <a:schemeClr val="dk1"/>
                </a:solidFill>
                <a:effectLst/>
                <a:latin typeface="Arial"/>
                <a:ea typeface="Arial"/>
                <a:cs typeface="Arial"/>
                <a:sym typeface="Arial"/>
              </a:rPr>
              <a:t>others</a:t>
            </a:r>
          </a:p>
          <a:p>
            <a:r>
              <a:rPr lang="en-US" sz="1200" b="0" i="0" u="none" strike="noStrike" kern="1200" cap="none" noProof="0" dirty="0">
                <a:solidFill>
                  <a:schemeClr val="dk1"/>
                </a:solidFill>
                <a:effectLst/>
                <a:latin typeface="Arial"/>
                <a:ea typeface="Arial"/>
                <a:cs typeface="Arial"/>
                <a:sym typeface="Arial"/>
              </a:rPr>
              <a:t>• Making statements about warranty unless it is a part of normal job duties</a:t>
            </a:r>
          </a:p>
          <a:p>
            <a:r>
              <a:rPr lang="en-US" sz="1200" b="0" i="0" u="none" strike="noStrike" kern="1200" cap="none" noProof="0" dirty="0">
                <a:solidFill>
                  <a:schemeClr val="dk1"/>
                </a:solidFill>
                <a:effectLst/>
                <a:latin typeface="Arial"/>
                <a:ea typeface="Arial"/>
                <a:cs typeface="Arial"/>
                <a:sym typeface="Arial"/>
              </a:rPr>
              <a:t>• Circumventing user authentication or security of any host, network, or account</a:t>
            </a:r>
          </a:p>
          <a:p>
            <a:r>
              <a:rPr lang="en-US" sz="1200" b="0" i="0" u="none" strike="noStrike" kern="1200" cap="none" noProof="0" dirty="0">
                <a:solidFill>
                  <a:schemeClr val="dk1"/>
                </a:solidFill>
                <a:effectLst/>
                <a:latin typeface="Arial"/>
                <a:ea typeface="Arial"/>
                <a:cs typeface="Arial"/>
                <a:sym typeface="Arial"/>
              </a:rPr>
              <a:t>• Providing information about, or lists of, company employees to outside parties</a:t>
            </a:r>
          </a:p>
          <a:p>
            <a:endParaRPr lang="en-US" sz="1200" b="0" i="0" u="none" strike="noStrike" kern="1200" cap="none" noProof="0" dirty="0">
              <a:solidFill>
                <a:schemeClr val="dk1"/>
              </a:solidFill>
              <a:effectLst/>
              <a:latin typeface="Arial"/>
              <a:ea typeface="Arial"/>
              <a:cs typeface="Arial"/>
              <a:sym typeface="Arial"/>
            </a:endParaRPr>
          </a:p>
          <a:p>
            <a:r>
              <a:rPr lang="en-US" sz="1200" b="0" i="0" u="none" strike="noStrike" kern="1200" cap="none" noProof="0" dirty="0">
                <a:solidFill>
                  <a:schemeClr val="dk1"/>
                </a:solidFill>
                <a:effectLst/>
                <a:latin typeface="Arial"/>
                <a:ea typeface="Arial"/>
                <a:cs typeface="Arial"/>
                <a:sym typeface="Arial"/>
              </a:rPr>
              <a:t>Unacceptable use—e-mail and communication activities:</a:t>
            </a:r>
          </a:p>
          <a:p>
            <a:r>
              <a:rPr lang="en-US" sz="1200" b="0" i="0" u="none" strike="noStrike" kern="1200" cap="none" noProof="0" dirty="0">
                <a:solidFill>
                  <a:schemeClr val="dk1"/>
                </a:solidFill>
                <a:effectLst/>
                <a:latin typeface="Arial"/>
                <a:ea typeface="Arial"/>
                <a:cs typeface="Arial"/>
                <a:sym typeface="Arial"/>
              </a:rPr>
              <a:t>• Any form of harassment</a:t>
            </a:r>
          </a:p>
          <a:p>
            <a:r>
              <a:rPr lang="en-US" sz="1200" b="0" i="0" u="none" strike="noStrike" kern="1200" cap="none" noProof="0" dirty="0">
                <a:solidFill>
                  <a:schemeClr val="dk1"/>
                </a:solidFill>
                <a:effectLst/>
                <a:latin typeface="Arial"/>
                <a:ea typeface="Arial"/>
                <a:cs typeface="Arial"/>
                <a:sym typeface="Arial"/>
              </a:rPr>
              <a:t>• Any form of spamming</a:t>
            </a:r>
          </a:p>
          <a:p>
            <a:r>
              <a:rPr lang="en-US" sz="1200" b="0" i="0" u="none" strike="noStrike" kern="1200" cap="none" noProof="0" dirty="0">
                <a:solidFill>
                  <a:schemeClr val="dk1"/>
                </a:solidFill>
                <a:effectLst/>
                <a:latin typeface="Arial"/>
                <a:ea typeface="Arial"/>
                <a:cs typeface="Arial"/>
                <a:sym typeface="Arial"/>
              </a:rPr>
              <a:t>• Unauthorized use, or forging, of e-mail header information</a:t>
            </a:r>
          </a:p>
          <a:p>
            <a:endParaRPr lang="en-US" sz="1200" b="0" i="0" u="none" strike="noStrike" kern="1200" cap="none" noProof="0" dirty="0">
              <a:solidFill>
                <a:schemeClr val="dk1"/>
              </a:solidFill>
              <a:effectLst/>
              <a:latin typeface="Arial"/>
              <a:ea typeface="Arial"/>
              <a:cs typeface="Arial"/>
              <a:sym typeface="Arial"/>
            </a:endParaRPr>
          </a:p>
          <a:p>
            <a:r>
              <a:rPr lang="en-US" sz="1200" b="0" i="0" u="none" strike="noStrike" kern="1200" cap="none" noProof="0" dirty="0">
                <a:solidFill>
                  <a:schemeClr val="dk1"/>
                </a:solidFill>
                <a:effectLst/>
                <a:latin typeface="Arial"/>
                <a:ea typeface="Arial"/>
                <a:cs typeface="Arial"/>
                <a:sym typeface="Arial"/>
              </a:rPr>
              <a:t>Unacceptable use—blogging and social media:</a:t>
            </a:r>
          </a:p>
          <a:p>
            <a:r>
              <a:rPr lang="en-US" sz="1200" b="0" i="0" u="none" strike="noStrike" kern="1200" cap="none" noProof="0" dirty="0">
                <a:solidFill>
                  <a:schemeClr val="dk1"/>
                </a:solidFill>
                <a:effectLst/>
                <a:latin typeface="Arial"/>
                <a:ea typeface="Arial"/>
                <a:cs typeface="Arial"/>
                <a:sym typeface="Arial"/>
              </a:rPr>
              <a:t>• Blogging is acceptable, provided that it is done in a professional and responsible manner, does not otherwise violate company policy, is not detrimental</a:t>
            </a:r>
            <a:r>
              <a:rPr lang="en-US" sz="1200" b="0" i="0" u="none" strike="noStrike" kern="1200" cap="none" baseline="0" noProof="0" dirty="0">
                <a:solidFill>
                  <a:schemeClr val="dk1"/>
                </a:solidFill>
                <a:effectLst/>
                <a:latin typeface="Arial"/>
                <a:ea typeface="Arial"/>
                <a:cs typeface="Arial"/>
                <a:sym typeface="Arial"/>
              </a:rPr>
              <a:t> </a:t>
            </a:r>
            <a:r>
              <a:rPr lang="en-US" sz="1200" b="0" i="0" u="none" strike="noStrike" kern="1200" cap="none" noProof="0" dirty="0">
                <a:solidFill>
                  <a:schemeClr val="dk1"/>
                </a:solidFill>
                <a:effectLst/>
                <a:latin typeface="Arial"/>
                <a:ea typeface="Arial"/>
                <a:cs typeface="Arial"/>
                <a:sym typeface="Arial"/>
              </a:rPr>
              <a:t>to company’s best interests, and does not interfere with an employee’s regular</a:t>
            </a:r>
            <a:r>
              <a:rPr lang="en-US" sz="1200" b="0" i="0" u="none" strike="noStrike" kern="1200" cap="none" baseline="0" noProof="0" dirty="0">
                <a:solidFill>
                  <a:schemeClr val="dk1"/>
                </a:solidFill>
                <a:effectLst/>
                <a:latin typeface="Arial"/>
                <a:ea typeface="Arial"/>
                <a:cs typeface="Arial"/>
                <a:sym typeface="Arial"/>
              </a:rPr>
              <a:t> </a:t>
            </a:r>
            <a:r>
              <a:rPr lang="en-US" sz="1200" b="0" i="0" u="none" strike="noStrike" kern="1200" cap="none" noProof="0" dirty="0">
                <a:solidFill>
                  <a:schemeClr val="dk1"/>
                </a:solidFill>
                <a:effectLst/>
                <a:latin typeface="Arial"/>
                <a:ea typeface="Arial"/>
                <a:cs typeface="Arial"/>
                <a:sym typeface="Arial"/>
              </a:rPr>
              <a:t>work duties.</a:t>
            </a:r>
          </a:p>
          <a:p>
            <a:r>
              <a:rPr lang="en-US" sz="1200" b="0" i="0" u="none" strike="noStrike" kern="1200" cap="none" noProof="0" dirty="0">
                <a:solidFill>
                  <a:schemeClr val="dk1"/>
                </a:solidFill>
                <a:effectLst/>
                <a:latin typeface="Arial"/>
                <a:ea typeface="Arial"/>
                <a:cs typeface="Arial"/>
                <a:sym typeface="Arial"/>
              </a:rPr>
              <a:t>• Any blogging that may harm or tarnish the image, reputation, and/or goodwill</a:t>
            </a:r>
            <a:r>
              <a:rPr lang="en-US" sz="1200" b="0" i="0" u="none" strike="noStrike" kern="1200" cap="none" baseline="0" noProof="0" dirty="0">
                <a:solidFill>
                  <a:schemeClr val="dk1"/>
                </a:solidFill>
                <a:effectLst/>
                <a:latin typeface="Arial"/>
                <a:ea typeface="Arial"/>
                <a:cs typeface="Arial"/>
                <a:sym typeface="Arial"/>
              </a:rPr>
              <a:t> </a:t>
            </a:r>
            <a:r>
              <a:rPr lang="en-US" sz="1200" b="0" i="0" u="none" strike="noStrike" kern="1200" cap="none" noProof="0" dirty="0">
                <a:solidFill>
                  <a:schemeClr val="dk1"/>
                </a:solidFill>
                <a:effectLst/>
                <a:latin typeface="Arial"/>
                <a:ea typeface="Arial"/>
                <a:cs typeface="Arial"/>
                <a:sym typeface="Arial"/>
              </a:rPr>
              <a:t>of company and/or any of its employees is prohibited.</a:t>
            </a:r>
          </a:p>
          <a:p>
            <a:r>
              <a:rPr lang="en-US" sz="1200" b="0" i="0" u="none" strike="noStrike" kern="1200" cap="none" noProof="0" dirty="0">
                <a:solidFill>
                  <a:schemeClr val="dk1"/>
                </a:solidFill>
                <a:effectLst/>
                <a:latin typeface="Arial"/>
                <a:ea typeface="Arial"/>
                <a:cs typeface="Arial"/>
                <a:sym typeface="Arial"/>
              </a:rPr>
              <a:t>• Employees may not attribute personal statements, opinions, or beliefs to the</a:t>
            </a:r>
            <a:r>
              <a:rPr lang="en-US" sz="1200" b="0" i="0" u="none" strike="noStrike" kern="1200" cap="none" baseline="0" noProof="0" dirty="0">
                <a:solidFill>
                  <a:schemeClr val="dk1"/>
                </a:solidFill>
                <a:effectLst/>
                <a:latin typeface="Arial"/>
                <a:ea typeface="Arial"/>
                <a:cs typeface="Arial"/>
                <a:sym typeface="Arial"/>
              </a:rPr>
              <a:t> </a:t>
            </a:r>
            <a:r>
              <a:rPr lang="en-US" sz="1200" b="0" i="0" u="none" strike="noStrike" kern="1200" cap="none" noProof="0" dirty="0">
                <a:solidFill>
                  <a:schemeClr val="dk1"/>
                </a:solidFill>
                <a:effectLst/>
                <a:latin typeface="Arial"/>
                <a:ea typeface="Arial"/>
                <a:cs typeface="Arial"/>
                <a:sym typeface="Arial"/>
              </a:rPr>
              <a:t>company.</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36</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65056900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0" i="0" u="none" strike="noStrike" kern="1200" cap="none" dirty="0">
                <a:solidFill>
                  <a:schemeClr val="dk1"/>
                </a:solidFill>
                <a:effectLst/>
                <a:latin typeface="Arial"/>
                <a:ea typeface="Arial"/>
                <a:cs typeface="Arial"/>
                <a:sym typeface="Arial"/>
              </a:rPr>
              <a:t>The organization should designate an individual or a group responsible for monitoring the implementation of the security policy. The responsible entity should</a:t>
            </a:r>
            <a:r>
              <a:rPr lang="en-US" sz="1200" b="0" i="0" u="none" strike="noStrike" kern="1200" cap="none" baseline="0" dirty="0">
                <a:solidFill>
                  <a:schemeClr val="dk1"/>
                </a:solidFill>
                <a:effectLst/>
                <a:latin typeface="Arial"/>
                <a:ea typeface="Arial"/>
                <a:cs typeface="Arial"/>
                <a:sym typeface="Arial"/>
              </a:rPr>
              <a:t> </a:t>
            </a:r>
            <a:r>
              <a:rPr lang="en-US" sz="1200" b="0" i="0" u="none" strike="noStrike" kern="1200" cap="none" dirty="0">
                <a:solidFill>
                  <a:schemeClr val="dk1"/>
                </a:solidFill>
                <a:effectLst/>
                <a:latin typeface="Arial"/>
                <a:ea typeface="Arial"/>
                <a:cs typeface="Arial"/>
                <a:sym typeface="Arial"/>
              </a:rPr>
              <a:t>periodically review policies and make any changes needed to reflect changes in the</a:t>
            </a:r>
            <a:r>
              <a:rPr lang="en-US" sz="1200" b="0" i="0" u="none" strike="noStrike" kern="1200" cap="none" baseline="0" dirty="0">
                <a:solidFill>
                  <a:schemeClr val="dk1"/>
                </a:solidFill>
                <a:effectLst/>
                <a:latin typeface="Arial"/>
                <a:ea typeface="Arial"/>
                <a:cs typeface="Arial"/>
                <a:sym typeface="Arial"/>
              </a:rPr>
              <a:t> </a:t>
            </a:r>
            <a:r>
              <a:rPr lang="en-US" sz="1200" b="0" i="0" u="none" strike="noStrike" kern="1200" cap="none" dirty="0">
                <a:solidFill>
                  <a:schemeClr val="dk1"/>
                </a:solidFill>
                <a:effectLst/>
                <a:latin typeface="Arial"/>
                <a:ea typeface="Arial"/>
                <a:cs typeface="Arial"/>
                <a:sym typeface="Arial"/>
              </a:rPr>
              <a:t>organization’s environment, asset suite, or business procedures. A violation-reporting</a:t>
            </a:r>
            <a:r>
              <a:rPr lang="en-US" sz="1200" b="0" i="0" u="none" strike="noStrike" kern="1200" cap="none" baseline="0" dirty="0">
                <a:solidFill>
                  <a:schemeClr val="dk1"/>
                </a:solidFill>
                <a:effectLst/>
                <a:latin typeface="Arial"/>
                <a:ea typeface="Arial"/>
                <a:cs typeface="Arial"/>
                <a:sym typeface="Arial"/>
              </a:rPr>
              <a:t> </a:t>
            </a:r>
            <a:r>
              <a:rPr lang="en-US" sz="1200" b="0" i="0" u="none" strike="noStrike" kern="1200" cap="none" dirty="0">
                <a:solidFill>
                  <a:schemeClr val="dk1"/>
                </a:solidFill>
                <a:effectLst/>
                <a:latin typeface="Arial"/>
                <a:ea typeface="Arial"/>
                <a:cs typeface="Arial"/>
                <a:sym typeface="Arial"/>
              </a:rPr>
              <a:t>mechanism is needed to encourage employees to report.</a:t>
            </a:r>
            <a:endParaRPr lang="en-IN" sz="1200" b="0" i="0" u="none" strike="noStrike" kern="1200" cap="none" dirty="0">
              <a:solidFill>
                <a:schemeClr val="dk1"/>
              </a:solidFill>
              <a:effectLst/>
              <a:latin typeface="Arial"/>
              <a:ea typeface="Arial"/>
              <a:cs typeface="Arial"/>
              <a:sym typeface="Arial"/>
            </a:endParaRP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37</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42868402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Slide Image Placeholder 1">
            <a:extLst>
              <a:ext uri="{FF2B5EF4-FFF2-40B4-BE49-F238E27FC236}">
                <a16:creationId xmlns:a16="http://schemas.microsoft.com/office/drawing/2014/main" id="{9AAE3F33-298C-5BFA-D2AB-BC6D3F6CCDDD}"/>
              </a:ext>
            </a:extLst>
          </p:cNvPr>
          <p:cNvSpPr>
            <a:spLocks noGrp="1" noRot="1" noChangeAspect="1" noChangeArrowheads="1" noTextEdit="1"/>
          </p:cNvSpPr>
          <p:nvPr>
            <p:ph type="sldImg"/>
          </p:nvPr>
        </p:nvSpPr>
        <p:spPr>
          <a:ln/>
        </p:spPr>
      </p:sp>
      <p:sp>
        <p:nvSpPr>
          <p:cNvPr id="79875" name="Notes Placeholder 2">
            <a:extLst>
              <a:ext uri="{FF2B5EF4-FFF2-40B4-BE49-F238E27FC236}">
                <a16:creationId xmlns:a16="http://schemas.microsoft.com/office/drawing/2014/main" id="{AE9458FD-FCE8-379B-6E64-AF043BB9DCB4}"/>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79876" name="Slide Number Placeholder 3">
            <a:extLst>
              <a:ext uri="{FF2B5EF4-FFF2-40B4-BE49-F238E27FC236}">
                <a16:creationId xmlns:a16="http://schemas.microsoft.com/office/drawing/2014/main" id="{5A30F999-830F-680B-1DF9-83605EA14EB6}"/>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7F9FEE0D-4701-4ED1-8F2F-9C565A0E0401}" type="slidenum">
              <a:rPr lang="en-AU" altLang="en-US" smtClean="0">
                <a:latin typeface="Arial" panose="020B0604020202020204" pitchFamily="34" charset="0"/>
              </a:rPr>
              <a:pPr>
                <a:spcBef>
                  <a:spcPct val="0"/>
                </a:spcBef>
              </a:pPr>
              <a:t>38</a:t>
            </a:fld>
            <a:endParaRPr lang="en-AU" altLang="en-US">
              <a:latin typeface="Arial" panose="020B0604020202020204" pitchFamily="34"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pPr>
            <a:r>
              <a:rPr lang="en-US" altLang="en-US" sz="1200" dirty="0">
                <a:latin typeface="Arial" panose="020B0604020202020204" pitchFamily="34" charset="0"/>
                <a:ea typeface="ＭＳ Ｐゴシック" panose="020B0600070205080204" pitchFamily="34" charset="-128"/>
                <a:cs typeface="Arial" panose="020B0604020202020204" pitchFamily="34" charset="0"/>
              </a:rPr>
              <a:t>The development of procedures to respond to computer incidents is regarded as an essential control for most organizations. Most organizations will experience some form of security incident sooner rather than later. Typically, most incidents relate to risks with lesser impacts on the organization, but occasionally a more serious incident can occur. The incident handling and response procedures need to reflect the range of possible consequences of an incident on the organization and allow for a suitable response. By developing suitable procedures in advance, an organization can avoid the panic that occurs when personnel realize that bad things are happening and are not sure of the best response.</a:t>
            </a:r>
          </a:p>
          <a:p>
            <a:pPr>
              <a:lnSpc>
                <a:spcPct val="90000"/>
              </a:lnSpc>
            </a:pPr>
            <a:endParaRPr lang="en-US" altLang="en-US" sz="1200" dirty="0">
              <a:latin typeface="Arial" panose="020B0604020202020204" pitchFamily="34" charset="0"/>
              <a:ea typeface="ＭＳ Ｐゴシック" panose="020B0600070205080204" pitchFamily="34" charset="-128"/>
              <a:cs typeface="Arial" panose="020B0604020202020204" pitchFamily="34" charset="0"/>
            </a:endParaRPr>
          </a:p>
          <a:p>
            <a:pPr>
              <a:lnSpc>
                <a:spcPct val="90000"/>
              </a:lnSpc>
            </a:pPr>
            <a:r>
              <a:rPr lang="en-US" altLang="en-US" sz="1200" dirty="0">
                <a:latin typeface="Arial" panose="020B0604020202020204" pitchFamily="34" charset="0"/>
                <a:ea typeface="ＭＳ Ｐゴシック" panose="020B0600070205080204" pitchFamily="34" charset="-128"/>
                <a:cs typeface="Arial" panose="020B0604020202020204" pitchFamily="34" charset="0"/>
              </a:rPr>
              <a:t>N I S T S P 800-61 </a:t>
            </a:r>
            <a:r>
              <a:rPr lang="en-US" altLang="en-US" sz="1200" i="1" dirty="0">
                <a:latin typeface="Arial" panose="020B0604020202020204" pitchFamily="34" charset="0"/>
                <a:ea typeface="ＭＳ Ｐゴシック" panose="020B0600070205080204" pitchFamily="34" charset="-128"/>
                <a:cs typeface="Arial" panose="020B0604020202020204" pitchFamily="34" charset="0"/>
              </a:rPr>
              <a:t>[Computer Security Incident Handling Guide, </a:t>
            </a:r>
            <a:r>
              <a:rPr lang="en-US" altLang="en-US" sz="1200" dirty="0">
                <a:latin typeface="Arial" panose="020B0604020202020204" pitchFamily="34" charset="0"/>
                <a:ea typeface="ＭＳ Ｐゴシック" panose="020B0600070205080204" pitchFamily="34" charset="-128"/>
                <a:cs typeface="Arial" panose="020B0604020202020204" pitchFamily="34" charset="0"/>
              </a:rPr>
              <a:t>August 2012) lists the following benefits of having an incident response capability:</a:t>
            </a:r>
          </a:p>
          <a:p>
            <a:pPr>
              <a:lnSpc>
                <a:spcPct val="90000"/>
              </a:lnSpc>
            </a:pPr>
            <a:r>
              <a:rPr lang="en-US" altLang="en-US" sz="1200" dirty="0">
                <a:latin typeface="Arial" panose="020B0604020202020204" pitchFamily="34" charset="0"/>
                <a:ea typeface="ＭＳ Ｐゴシック" panose="020B0600070205080204" pitchFamily="34" charset="-128"/>
                <a:cs typeface="Arial" panose="020B0604020202020204" pitchFamily="34" charset="0"/>
              </a:rPr>
              <a:t>• Responding to incidents systematically so the appropriate steps are taken</a:t>
            </a:r>
          </a:p>
          <a:p>
            <a:pPr>
              <a:lnSpc>
                <a:spcPct val="90000"/>
              </a:lnSpc>
            </a:pPr>
            <a:r>
              <a:rPr lang="en-US" altLang="en-US" sz="1200" dirty="0">
                <a:latin typeface="Arial" panose="020B0604020202020204" pitchFamily="34" charset="0"/>
                <a:ea typeface="ＭＳ Ｐゴシック" panose="020B0600070205080204" pitchFamily="34" charset="-128"/>
                <a:cs typeface="Arial" panose="020B0604020202020204" pitchFamily="34" charset="0"/>
              </a:rPr>
              <a:t>• Helping personnel to recover quickly and efficiently from security incidents, minimizing loss or theft of information and disruption of services</a:t>
            </a:r>
          </a:p>
          <a:p>
            <a:pPr>
              <a:lnSpc>
                <a:spcPct val="90000"/>
              </a:lnSpc>
            </a:pPr>
            <a:r>
              <a:rPr lang="en-US" altLang="en-US" sz="1200" dirty="0">
                <a:latin typeface="Arial" panose="020B0604020202020204" pitchFamily="34" charset="0"/>
                <a:ea typeface="ＭＳ Ｐゴシック" panose="020B0600070205080204" pitchFamily="34" charset="-128"/>
                <a:cs typeface="Arial" panose="020B0604020202020204" pitchFamily="34" charset="0"/>
              </a:rPr>
              <a:t>• Using information gained during incident handling to better prepare for handling future incidents and to provide stronger protection for systems and data</a:t>
            </a:r>
          </a:p>
          <a:p>
            <a:pPr>
              <a:lnSpc>
                <a:spcPct val="90000"/>
              </a:lnSpc>
            </a:pPr>
            <a:r>
              <a:rPr lang="en-US" altLang="en-US" sz="1200" dirty="0">
                <a:latin typeface="Arial" panose="020B0604020202020204" pitchFamily="34" charset="0"/>
                <a:ea typeface="ＭＳ Ｐゴシック" panose="020B0600070205080204" pitchFamily="34" charset="-128"/>
                <a:cs typeface="Arial" panose="020B0604020202020204" pitchFamily="34" charset="0"/>
              </a:rPr>
              <a:t>• Dealing properly with legal issues that may arise during incidents</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39</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01485962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a:latin typeface="Arial" panose="020B0604020202020204" pitchFamily="34" charset="0"/>
                <a:ea typeface="ＭＳ Ｐゴシック" panose="020B0600070205080204" pitchFamily="34" charset="-128"/>
                <a:cs typeface="Arial" panose="020B0604020202020204" pitchFamily="34" charset="0"/>
              </a:rPr>
              <a:t>For large and medium-sized organizations, a computer security incident response team (C S I R T) is responsible for rapidly detecting incidents, minimizing loss and destruction, mitigating the weaknesses that were exploited, and restoring computing services.</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40</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98228930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pPr>
            <a:r>
              <a:rPr lang="en-US" altLang="en-US" sz="1200" dirty="0">
                <a:latin typeface="Arial" panose="020B0604020202020204" pitchFamily="34" charset="0"/>
                <a:ea typeface="ＭＳ Ｐゴシック" panose="020B0600070205080204" pitchFamily="34" charset="-128"/>
                <a:cs typeface="Arial" panose="020B0604020202020204" pitchFamily="34" charset="0"/>
              </a:rPr>
              <a:t>There is a range of events that can be regarded as a security incident. Indeed any action that threatens one or more of the classic security services of confidentiality, integrity, availability, accountability, authenticity, and reliability in a system constitutes an incident. These include various forms of unauthorized access to a system, and unauthorized modification of information on the system. Unauthorized access to a system by a person includes</a:t>
            </a:r>
          </a:p>
          <a:p>
            <a:pPr>
              <a:lnSpc>
                <a:spcPct val="80000"/>
              </a:lnSpc>
            </a:pPr>
            <a:r>
              <a:rPr lang="en-US" altLang="en-US" sz="1200" dirty="0">
                <a:latin typeface="Arial" panose="020B0604020202020204" pitchFamily="34" charset="0"/>
                <a:ea typeface="ＭＳ Ｐゴシック" panose="020B0600070205080204" pitchFamily="34" charset="-128"/>
                <a:cs typeface="Arial" panose="020B0604020202020204" pitchFamily="34" charset="0"/>
              </a:rPr>
              <a:t>• Accessing information that person is not authorized to see</a:t>
            </a:r>
          </a:p>
          <a:p>
            <a:pPr>
              <a:lnSpc>
                <a:spcPct val="80000"/>
              </a:lnSpc>
            </a:pPr>
            <a:r>
              <a:rPr lang="en-US" altLang="en-US" sz="1200" dirty="0">
                <a:latin typeface="Arial" panose="020B0604020202020204" pitchFamily="34" charset="0"/>
                <a:ea typeface="ＭＳ Ｐゴシック" panose="020B0600070205080204" pitchFamily="34" charset="-128"/>
                <a:cs typeface="Arial" panose="020B0604020202020204" pitchFamily="34" charset="0"/>
              </a:rPr>
              <a:t>• Accessing information and passing it on to another person who is not authorized to see it</a:t>
            </a:r>
          </a:p>
          <a:p>
            <a:pPr>
              <a:lnSpc>
                <a:spcPct val="80000"/>
              </a:lnSpc>
            </a:pPr>
            <a:r>
              <a:rPr lang="en-US" altLang="en-US" sz="1200" dirty="0">
                <a:latin typeface="Arial" panose="020B0604020202020204" pitchFamily="34" charset="0"/>
                <a:ea typeface="ＭＳ Ｐゴシック" panose="020B0600070205080204" pitchFamily="34" charset="-128"/>
                <a:cs typeface="Arial" panose="020B0604020202020204" pitchFamily="34" charset="0"/>
              </a:rPr>
              <a:t>• Attempting to circumvent the access mechanisms implemented on a system</a:t>
            </a:r>
          </a:p>
          <a:p>
            <a:pPr>
              <a:lnSpc>
                <a:spcPct val="80000"/>
              </a:lnSpc>
            </a:pPr>
            <a:r>
              <a:rPr lang="en-US" altLang="en-US" sz="1200" dirty="0">
                <a:latin typeface="Arial" panose="020B0604020202020204" pitchFamily="34" charset="0"/>
                <a:ea typeface="ＭＳ Ｐゴシック" panose="020B0600070205080204" pitchFamily="34" charset="-128"/>
                <a:cs typeface="Arial" panose="020B0604020202020204" pitchFamily="34" charset="0"/>
              </a:rPr>
              <a:t>• Using another person’s user I D and password for any purpose</a:t>
            </a:r>
          </a:p>
          <a:p>
            <a:pPr>
              <a:lnSpc>
                <a:spcPct val="80000"/>
              </a:lnSpc>
            </a:pPr>
            <a:r>
              <a:rPr lang="en-US" altLang="en-US" sz="1200" dirty="0">
                <a:latin typeface="Arial" panose="020B0604020202020204" pitchFamily="34" charset="0"/>
                <a:ea typeface="ＭＳ Ｐゴシック" panose="020B0600070205080204" pitchFamily="34" charset="-128"/>
                <a:cs typeface="Arial" panose="020B0604020202020204" pitchFamily="34" charset="0"/>
              </a:rPr>
              <a:t>• Attempting to deny use of the system to any other person without authorization to do so</a:t>
            </a:r>
          </a:p>
          <a:p>
            <a:pPr>
              <a:lnSpc>
                <a:spcPct val="80000"/>
              </a:lnSpc>
            </a:pPr>
            <a:r>
              <a:rPr lang="en-US" altLang="en-US" sz="1200" dirty="0">
                <a:latin typeface="Arial" panose="020B0604020202020204" pitchFamily="34" charset="0"/>
                <a:ea typeface="ＭＳ Ｐゴシック" panose="020B0600070205080204" pitchFamily="34" charset="-128"/>
                <a:cs typeface="Arial" panose="020B0604020202020204" pitchFamily="34" charset="0"/>
              </a:rPr>
              <a:t>Unauthorized modification of information on a system by a person includes</a:t>
            </a:r>
          </a:p>
          <a:p>
            <a:pPr>
              <a:lnSpc>
                <a:spcPct val="80000"/>
              </a:lnSpc>
            </a:pPr>
            <a:r>
              <a:rPr lang="en-US" altLang="en-US" sz="1200" dirty="0">
                <a:latin typeface="Arial" panose="020B0604020202020204" pitchFamily="34" charset="0"/>
                <a:ea typeface="ＭＳ Ｐゴシック" panose="020B0600070205080204" pitchFamily="34" charset="-128"/>
                <a:cs typeface="Arial" panose="020B0604020202020204" pitchFamily="34" charset="0"/>
              </a:rPr>
              <a:t>• Attempting to corrupt information that may be of value to another person</a:t>
            </a:r>
          </a:p>
          <a:p>
            <a:pPr>
              <a:lnSpc>
                <a:spcPct val="80000"/>
              </a:lnSpc>
            </a:pPr>
            <a:r>
              <a:rPr lang="en-US" altLang="en-US" sz="1200" dirty="0">
                <a:latin typeface="Arial" panose="020B0604020202020204" pitchFamily="34" charset="0"/>
                <a:ea typeface="ＭＳ Ｐゴシック" panose="020B0600070205080204" pitchFamily="34" charset="-128"/>
                <a:cs typeface="Arial" panose="020B0604020202020204" pitchFamily="34" charset="0"/>
              </a:rPr>
              <a:t>• Attempting to modify information and/or resources without authority</a:t>
            </a:r>
          </a:p>
          <a:p>
            <a:pPr>
              <a:lnSpc>
                <a:spcPct val="80000"/>
              </a:lnSpc>
            </a:pPr>
            <a:r>
              <a:rPr lang="en-US" altLang="en-US" sz="1200" dirty="0">
                <a:latin typeface="Arial" panose="020B0604020202020204" pitchFamily="34" charset="0"/>
                <a:ea typeface="ＭＳ Ｐゴシック" panose="020B0600070205080204" pitchFamily="34" charset="-128"/>
                <a:cs typeface="Arial" panose="020B0604020202020204" pitchFamily="34" charset="0"/>
              </a:rPr>
              <a:t>• Processing information in an unauthorized manner</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41</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93774995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a:latin typeface="Arial" panose="020B0604020202020204" pitchFamily="34" charset="0"/>
                <a:ea typeface="ＭＳ Ｐゴシック" panose="020B0600070205080204" pitchFamily="34" charset="-128"/>
                <a:cs typeface="Arial" panose="020B0604020202020204" pitchFamily="34" charset="0"/>
              </a:rPr>
              <a:t>Managing security incidents involves procedures and controls that address [C A R N 03]:</a:t>
            </a:r>
          </a:p>
          <a:p>
            <a:r>
              <a:rPr lang="en-US" altLang="en-US" dirty="0">
                <a:latin typeface="Arial" panose="020B0604020202020204" pitchFamily="34" charset="0"/>
                <a:ea typeface="ＭＳ Ｐゴシック" panose="020B0600070205080204" pitchFamily="34" charset="-128"/>
                <a:cs typeface="Arial" panose="020B0604020202020204" pitchFamily="34" charset="0"/>
              </a:rPr>
              <a:t>• Detecting potential security incidents</a:t>
            </a:r>
          </a:p>
          <a:p>
            <a:r>
              <a:rPr lang="en-US" altLang="en-US" dirty="0">
                <a:latin typeface="Arial" panose="020B0604020202020204" pitchFamily="34" charset="0"/>
                <a:ea typeface="ＭＳ Ｐゴシック" panose="020B0600070205080204" pitchFamily="34" charset="-128"/>
                <a:cs typeface="Arial" panose="020B0604020202020204" pitchFamily="34" charset="0"/>
              </a:rPr>
              <a:t>• Sorting, categorizing, and prioritizing incoming incident reports</a:t>
            </a:r>
          </a:p>
          <a:p>
            <a:r>
              <a:rPr lang="en-US" altLang="en-US" dirty="0">
                <a:latin typeface="Arial" panose="020B0604020202020204" pitchFamily="34" charset="0"/>
                <a:ea typeface="ＭＳ Ｐゴシック" panose="020B0600070205080204" pitchFamily="34" charset="-128"/>
                <a:cs typeface="Arial" panose="020B0604020202020204" pitchFamily="34" charset="0"/>
              </a:rPr>
              <a:t>• Identifying and responding to breaches in security</a:t>
            </a:r>
          </a:p>
          <a:p>
            <a:r>
              <a:rPr lang="en-US" altLang="en-US" dirty="0">
                <a:latin typeface="Arial" panose="020B0604020202020204" pitchFamily="34" charset="0"/>
                <a:ea typeface="ＭＳ Ｐゴシック" panose="020B0600070205080204" pitchFamily="34" charset="-128"/>
                <a:cs typeface="Arial" panose="020B0604020202020204" pitchFamily="34" charset="0"/>
              </a:rPr>
              <a:t>• Documenting breaches in security for future reference</a:t>
            </a:r>
          </a:p>
          <a:p>
            <a:endParaRPr lang="en-US" altLang="en-US" dirty="0">
              <a:latin typeface="Arial" panose="020B0604020202020204" pitchFamily="34" charset="0"/>
              <a:ea typeface="ＭＳ Ｐゴシック" panose="020B0600070205080204" pitchFamily="34" charset="-128"/>
              <a:cs typeface="Arial" panose="020B0604020202020204" pitchFamily="34" charset="0"/>
            </a:endParaRPr>
          </a:p>
          <a:p>
            <a:r>
              <a:rPr lang="en-US" altLang="en-US" dirty="0">
                <a:latin typeface="Arial" panose="020B0604020202020204" pitchFamily="34" charset="0"/>
                <a:ea typeface="ＭＳ Ｐゴシック" panose="020B0600070205080204" pitchFamily="34" charset="-128"/>
                <a:cs typeface="Arial" panose="020B0604020202020204" pitchFamily="34" charset="0"/>
              </a:rPr>
              <a:t>Table 17.2 lists key terms related to computer security incident response.</a:t>
            </a:r>
            <a:endParaRPr lang="en-US"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42</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4081890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43</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46496870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pPr>
            <a:r>
              <a:rPr lang="en-US" altLang="en-US" sz="1200" dirty="0">
                <a:latin typeface="Arial" panose="020B0604020202020204" pitchFamily="34" charset="0"/>
                <a:ea typeface="ＭＳ Ｐゴシック" panose="020B0600070205080204" pitchFamily="34" charset="-128"/>
                <a:cs typeface="Arial" panose="020B0604020202020204" pitchFamily="34" charset="0"/>
              </a:rPr>
              <a:t>Security incidents may be detected by users or administration staff who report a system malfunction or anomalous behavior. Staff should be encouraged to make such reports. Staff should also report any suspected weaknesses in systems. The general security training of staff in the organization should include details of who to contact in such cases.</a:t>
            </a:r>
          </a:p>
          <a:p>
            <a:pPr>
              <a:lnSpc>
                <a:spcPct val="80000"/>
              </a:lnSpc>
            </a:pPr>
            <a:r>
              <a:rPr lang="en-US" altLang="en-US" sz="1200" dirty="0">
                <a:latin typeface="Arial" panose="020B0604020202020204" pitchFamily="34" charset="0"/>
                <a:ea typeface="ＭＳ Ｐゴシック" panose="020B0600070205080204" pitchFamily="34" charset="-128"/>
                <a:cs typeface="Arial" panose="020B0604020202020204" pitchFamily="34" charset="0"/>
              </a:rPr>
              <a:t>Security incidents may also be detected by automated tools, which analyze information gathered from the systems and connecting networks. We discuss a range of such tools in Chapter 8. These tools may report evidence of either a precursor to a possible future incident or indication of an actual incident occurring. Tools that can detect incidents include the following:</a:t>
            </a:r>
          </a:p>
          <a:p>
            <a:pPr>
              <a:lnSpc>
                <a:spcPct val="80000"/>
              </a:lnSpc>
            </a:pPr>
            <a:r>
              <a:rPr lang="en-US" altLang="en-US" sz="1200" dirty="0">
                <a:latin typeface="Arial" panose="020B0604020202020204" pitchFamily="34" charset="0"/>
                <a:ea typeface="ＭＳ Ｐゴシック" panose="020B0600070205080204" pitchFamily="34" charset="-128"/>
                <a:cs typeface="Arial" panose="020B0604020202020204" pitchFamily="34" charset="0"/>
              </a:rPr>
              <a:t>• </a:t>
            </a:r>
            <a:r>
              <a:rPr lang="en-US" altLang="en-US" sz="1200" b="1" dirty="0">
                <a:latin typeface="Arial" panose="020B0604020202020204" pitchFamily="34" charset="0"/>
                <a:ea typeface="ＭＳ Ｐゴシック" panose="020B0600070205080204" pitchFamily="34" charset="-128"/>
                <a:cs typeface="Arial" panose="020B0604020202020204" pitchFamily="34" charset="0"/>
              </a:rPr>
              <a:t>System integrity verification tools: </a:t>
            </a:r>
            <a:r>
              <a:rPr lang="en-US" altLang="en-US" sz="1200" dirty="0">
                <a:latin typeface="Arial" panose="020B0604020202020204" pitchFamily="34" charset="0"/>
                <a:ea typeface="ＭＳ Ｐゴシック" panose="020B0600070205080204" pitchFamily="34" charset="-128"/>
                <a:cs typeface="Arial" panose="020B0604020202020204" pitchFamily="34" charset="0"/>
              </a:rPr>
              <a:t>Scan critical system files, directories, and services to ensure they have not been changed without proper authorization.</a:t>
            </a:r>
          </a:p>
          <a:p>
            <a:pPr>
              <a:lnSpc>
                <a:spcPct val="80000"/>
              </a:lnSpc>
            </a:pPr>
            <a:r>
              <a:rPr lang="en-US" altLang="en-US" sz="1200" dirty="0">
                <a:latin typeface="Arial" panose="020B0604020202020204" pitchFamily="34" charset="0"/>
                <a:ea typeface="ＭＳ Ｐゴシック" panose="020B0600070205080204" pitchFamily="34" charset="-128"/>
                <a:cs typeface="Arial" panose="020B0604020202020204" pitchFamily="34" charset="0"/>
              </a:rPr>
              <a:t>• </a:t>
            </a:r>
            <a:r>
              <a:rPr lang="en-US" altLang="en-US" sz="1200" b="1" dirty="0">
                <a:latin typeface="Arial" panose="020B0604020202020204" pitchFamily="34" charset="0"/>
                <a:ea typeface="ＭＳ Ｐゴシック" panose="020B0600070205080204" pitchFamily="34" charset="-128"/>
                <a:cs typeface="Arial" panose="020B0604020202020204" pitchFamily="34" charset="0"/>
              </a:rPr>
              <a:t>Log analysis tools</a:t>
            </a:r>
            <a:r>
              <a:rPr lang="en-US" altLang="en-US" sz="1200" dirty="0">
                <a:latin typeface="Arial" panose="020B0604020202020204" pitchFamily="34" charset="0"/>
                <a:ea typeface="ＭＳ Ｐゴシック" panose="020B0600070205080204" pitchFamily="34" charset="-128"/>
                <a:cs typeface="Arial" panose="020B0604020202020204" pitchFamily="34" charset="0"/>
              </a:rPr>
              <a:t>: Analyze the information collected in audit logs using some form of pattern recognition to identify potential security incidents.</a:t>
            </a:r>
          </a:p>
          <a:p>
            <a:pPr>
              <a:lnSpc>
                <a:spcPct val="80000"/>
              </a:lnSpc>
            </a:pPr>
            <a:r>
              <a:rPr lang="en-US" altLang="en-US" sz="1200" dirty="0">
                <a:latin typeface="Arial" panose="020B0604020202020204" pitchFamily="34" charset="0"/>
                <a:ea typeface="ＭＳ Ｐゴシック" panose="020B0600070205080204" pitchFamily="34" charset="-128"/>
                <a:cs typeface="Arial" panose="020B0604020202020204" pitchFamily="34" charset="0"/>
              </a:rPr>
              <a:t>• </a:t>
            </a:r>
            <a:r>
              <a:rPr lang="en-US" altLang="en-US" sz="1200" b="1" dirty="0">
                <a:latin typeface="Arial" panose="020B0604020202020204" pitchFamily="34" charset="0"/>
                <a:ea typeface="ＭＳ Ｐゴシック" panose="020B0600070205080204" pitchFamily="34" charset="-128"/>
                <a:cs typeface="Arial" panose="020B0604020202020204" pitchFamily="34" charset="0"/>
              </a:rPr>
              <a:t>Network and host intrusion detection systems (I D S): </a:t>
            </a:r>
            <a:r>
              <a:rPr lang="en-US" altLang="en-US" sz="1200" dirty="0">
                <a:latin typeface="Arial" panose="020B0604020202020204" pitchFamily="34" charset="0"/>
                <a:ea typeface="ＭＳ Ｐゴシック" panose="020B0600070205080204" pitchFamily="34" charset="-128"/>
                <a:cs typeface="Arial" panose="020B0604020202020204" pitchFamily="34" charset="0"/>
              </a:rPr>
              <a:t>Monitor and analyze network and host activity and usually compare this information with a collection of attack signatures to identify potential security incidents.</a:t>
            </a:r>
          </a:p>
          <a:p>
            <a:pPr>
              <a:lnSpc>
                <a:spcPct val="80000"/>
              </a:lnSpc>
            </a:pPr>
            <a:r>
              <a:rPr lang="en-US" altLang="en-US" sz="1200" dirty="0">
                <a:latin typeface="Arial" panose="020B0604020202020204" pitchFamily="34" charset="0"/>
                <a:ea typeface="ＭＳ Ｐゴシック" panose="020B0600070205080204" pitchFamily="34" charset="-128"/>
                <a:cs typeface="Arial" panose="020B0604020202020204" pitchFamily="34" charset="0"/>
              </a:rPr>
              <a:t>• </a:t>
            </a:r>
            <a:r>
              <a:rPr lang="en-US" altLang="en-US" sz="1200" b="1" dirty="0">
                <a:latin typeface="Arial" panose="020B0604020202020204" pitchFamily="34" charset="0"/>
                <a:ea typeface="ＭＳ Ｐゴシック" panose="020B0600070205080204" pitchFamily="34" charset="-128"/>
                <a:cs typeface="Arial" panose="020B0604020202020204" pitchFamily="34" charset="0"/>
              </a:rPr>
              <a:t>Intrusion prevention systems: </a:t>
            </a:r>
            <a:r>
              <a:rPr lang="en-US" altLang="en-US" sz="1200" dirty="0">
                <a:latin typeface="Arial" panose="020B0604020202020204" pitchFamily="34" charset="0"/>
                <a:ea typeface="ＭＳ Ｐゴシック" panose="020B0600070205080204" pitchFamily="34" charset="-128"/>
                <a:cs typeface="Arial" panose="020B0604020202020204" pitchFamily="34" charset="0"/>
              </a:rPr>
              <a:t>Augment an intrusion detection system with the ability to automatically block detected attacks. Such systems need to be used with care</a:t>
            </a:r>
            <a:r>
              <a:rPr lang="en-US" altLang="en-US" sz="1200" baseline="0" dirty="0">
                <a:latin typeface="Arial" panose="020B0604020202020204" pitchFamily="34" charset="0"/>
                <a:ea typeface="ＭＳ Ｐゴシック" panose="020B0600070205080204" pitchFamily="34" charset="-128"/>
                <a:cs typeface="Arial" panose="020B0604020202020204" pitchFamily="34" charset="0"/>
              </a:rPr>
              <a:t> </a:t>
            </a:r>
            <a:r>
              <a:rPr lang="en-US" altLang="en-US" sz="1200" dirty="0">
                <a:latin typeface="Arial" panose="020B0604020202020204" pitchFamily="34" charset="0"/>
                <a:ea typeface="ＭＳ Ｐゴシック" panose="020B0600070205080204" pitchFamily="34" charset="-128"/>
                <a:cs typeface="Arial" panose="020B0604020202020204" pitchFamily="34" charset="0"/>
              </a:rPr>
              <a:t>because they can cause problems if they respond to a misidentified attack and reduce system functionality when not justified. We discuss such systems in Chapter 9.</a:t>
            </a:r>
          </a:p>
          <a:p>
            <a:pPr>
              <a:lnSpc>
                <a:spcPct val="80000"/>
              </a:lnSpc>
            </a:pPr>
            <a:endParaRPr lang="en-US" altLang="en-US" sz="1200" dirty="0">
              <a:latin typeface="Arial" panose="020B0604020202020204" pitchFamily="34" charset="0"/>
              <a:ea typeface="ＭＳ Ｐゴシック" panose="020B0600070205080204" pitchFamily="34" charset="-128"/>
              <a:cs typeface="Arial" panose="020B0604020202020204" pitchFamily="34" charset="0"/>
            </a:endParaRPr>
          </a:p>
          <a:p>
            <a:pPr>
              <a:lnSpc>
                <a:spcPct val="80000"/>
              </a:lnSpc>
            </a:pPr>
            <a:r>
              <a:rPr lang="en-US" altLang="en-US" sz="1200" dirty="0">
                <a:latin typeface="Arial" panose="020B0604020202020204" pitchFamily="34" charset="0"/>
                <a:ea typeface="ＭＳ Ｐゴシック" panose="020B0600070205080204" pitchFamily="34" charset="-128"/>
                <a:cs typeface="Arial" panose="020B0604020202020204" pitchFamily="34" charset="0"/>
              </a:rPr>
              <a:t>The effectiveness of such automated tools depends greatly on the accuracy of their configuration and the correctness of the patterns and signatures used. The tools need to be updated regularly to reflect new attacks or vulnerabilities. They also need to distinguish adequately between normal, legitimate behavior and anomalous attack behavior. This is not always easy to achieve and depends on the work patterns of specific organizations and their systems. However, a key advantage of automated systems that are regularly updated is that they can track changes in known attacks and vulnerabilities. It is often difficult for security administrators to keep pace with the rapid changes to the security risks to their systems and to respond with patches or other changes needed in a timely manner. The use of automated tools can help reduce the risks to the organization from this delayed response.</a:t>
            </a:r>
          </a:p>
          <a:p>
            <a:pPr>
              <a:lnSpc>
                <a:spcPct val="80000"/>
              </a:lnSpc>
            </a:pPr>
            <a:endParaRPr lang="en-US" altLang="en-US" sz="1200" dirty="0">
              <a:latin typeface="Arial" panose="020B0604020202020204" pitchFamily="34" charset="0"/>
              <a:ea typeface="ＭＳ Ｐゴシック" panose="020B0600070205080204" pitchFamily="34" charset="-128"/>
              <a:cs typeface="Arial" panose="020B0604020202020204" pitchFamily="34" charset="0"/>
            </a:endParaRPr>
          </a:p>
          <a:p>
            <a:pPr>
              <a:lnSpc>
                <a:spcPct val="80000"/>
              </a:lnSpc>
            </a:pPr>
            <a:r>
              <a:rPr lang="en-US" altLang="en-US" sz="1200" dirty="0">
                <a:latin typeface="Arial" panose="020B0604020202020204" pitchFamily="34" charset="0"/>
                <a:ea typeface="ＭＳ Ｐゴシック" panose="020B0600070205080204" pitchFamily="34" charset="-128"/>
                <a:cs typeface="Arial" panose="020B0604020202020204" pitchFamily="34" charset="0"/>
              </a:rPr>
              <a:t>The decision to deploy automated tools should result from the organization’s security goals and objectives and specific needs identified in the risk assessment process. Deploying these tools usually involves significant resources, both monetary and personnel time. This needs to be justified by the benefits gained in reducing risks.</a:t>
            </a:r>
          </a:p>
          <a:p>
            <a:pPr>
              <a:lnSpc>
                <a:spcPct val="80000"/>
              </a:lnSpc>
            </a:pPr>
            <a:endParaRPr lang="en-US" altLang="en-US" sz="1200" dirty="0">
              <a:latin typeface="Arial" panose="020B0604020202020204" pitchFamily="34" charset="0"/>
              <a:ea typeface="ＭＳ Ｐゴシック" panose="020B0600070205080204" pitchFamily="34" charset="-128"/>
              <a:cs typeface="Arial" panose="020B0604020202020204" pitchFamily="34" charset="0"/>
            </a:endParaRPr>
          </a:p>
          <a:p>
            <a:pPr>
              <a:lnSpc>
                <a:spcPct val="80000"/>
              </a:lnSpc>
            </a:pPr>
            <a:r>
              <a:rPr lang="en-US" altLang="en-US" sz="1200" dirty="0">
                <a:latin typeface="Arial" panose="020B0604020202020204" pitchFamily="34" charset="0"/>
                <a:ea typeface="ＭＳ Ｐゴシック" panose="020B0600070205080204" pitchFamily="34" charset="-128"/>
                <a:cs typeface="Arial" panose="020B0604020202020204" pitchFamily="34" charset="0"/>
              </a:rPr>
              <a:t>Whether or not automated tools are used, the security administrators need to monitor reports of vulnerabilities and to respond with changes to their systems if necessary.</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44</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17460072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pPr>
            <a:r>
              <a:rPr lang="en-US" altLang="en-US" dirty="0">
                <a:latin typeface="Arial" panose="020B0604020202020204" pitchFamily="34" charset="0"/>
                <a:ea typeface="ＭＳ Ｐゴシック" panose="020B0600070205080204" pitchFamily="34" charset="-128"/>
                <a:cs typeface="Arial" panose="020B0604020202020204" pitchFamily="34" charset="0"/>
              </a:rPr>
              <a:t>The goal of this function is to ensure that all information destined for the incident-handling service is channeled through a single focal point regardless of the method by which it arrives (e.g., by e-mail, hotline, helpdesk, I D S) for appropriate redistribution and handling within the service. This goal is commonly achieved by advertising the triage function as the single point of contact for the whole incident-handling service. The triage function responds to incoming information in one or more of the following ways:</a:t>
            </a:r>
          </a:p>
          <a:p>
            <a:pPr>
              <a:lnSpc>
                <a:spcPct val="90000"/>
              </a:lnSpc>
            </a:pPr>
            <a:r>
              <a:rPr lang="en-US" altLang="en-US" dirty="0">
                <a:latin typeface="Arial" panose="020B0604020202020204" pitchFamily="34" charset="0"/>
                <a:ea typeface="ＭＳ Ｐゴシック" panose="020B0600070205080204" pitchFamily="34" charset="-128"/>
                <a:cs typeface="Arial" panose="020B0604020202020204" pitchFamily="34" charset="0"/>
              </a:rPr>
              <a:t>1. The triage function may need to request additional information in order to categorize the incident.</a:t>
            </a:r>
          </a:p>
          <a:p>
            <a:pPr>
              <a:lnSpc>
                <a:spcPct val="90000"/>
              </a:lnSpc>
            </a:pPr>
            <a:r>
              <a:rPr lang="en-US" altLang="en-US" dirty="0">
                <a:latin typeface="Arial" panose="020B0604020202020204" pitchFamily="34" charset="0"/>
                <a:ea typeface="ＭＳ Ｐゴシック" panose="020B0600070205080204" pitchFamily="34" charset="-128"/>
                <a:cs typeface="Arial" panose="020B0604020202020204" pitchFamily="34" charset="0"/>
              </a:rPr>
              <a:t>2. If the incident relates to a known vulnerability, the triage function notifies the various parts of the enterprise or constituency about the vulnerability and shares information about how to fix or mitigate the vulnerability.</a:t>
            </a:r>
          </a:p>
          <a:p>
            <a:pPr>
              <a:lnSpc>
                <a:spcPct val="90000"/>
              </a:lnSpc>
            </a:pPr>
            <a:r>
              <a:rPr lang="en-US" altLang="en-US" dirty="0">
                <a:latin typeface="Arial" panose="020B0604020202020204" pitchFamily="34" charset="0"/>
                <a:ea typeface="ＭＳ Ｐゴシック" panose="020B0600070205080204" pitchFamily="34" charset="-128"/>
                <a:cs typeface="Arial" panose="020B0604020202020204" pitchFamily="34" charset="0"/>
              </a:rPr>
              <a:t>3. The triage function identifies the incident as either new or part of an ongoing incident and passes this information on to the incident handling response function in priority order.</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45</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8527629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a:latin typeface="Arial" panose="020B0604020202020204" pitchFamily="34" charset="0"/>
                <a:ea typeface="ＭＳ Ｐゴシック" panose="020B0600070205080204" pitchFamily="34" charset="-128"/>
                <a:cs typeface="Arial" panose="020B0604020202020204" pitchFamily="34" charset="0"/>
              </a:rPr>
              <a:t>The topic of security awareness, training, and education is mentioned prominently in a number of standards and standards-related documents, including I S O 27002 (</a:t>
            </a:r>
            <a:r>
              <a:rPr lang="en-US" altLang="en-US" i="1" dirty="0">
                <a:latin typeface="Arial" panose="020B0604020202020204" pitchFamily="34" charset="0"/>
                <a:ea typeface="ＭＳ Ｐゴシック" panose="020B0600070205080204" pitchFamily="34" charset="-128"/>
                <a:cs typeface="Arial" panose="020B0604020202020204" pitchFamily="34" charset="0"/>
              </a:rPr>
              <a:t>Code of Practice for Information Security Management, 2013) and </a:t>
            </a:r>
            <a:r>
              <a:rPr lang="en-US" altLang="en-US" i="0" dirty="0">
                <a:latin typeface="Arial" panose="020B0604020202020204" pitchFamily="34" charset="0"/>
                <a:ea typeface="ＭＳ Ｐゴシック" panose="020B0600070205080204" pitchFamily="34" charset="-128"/>
                <a:cs typeface="Arial" panose="020B0604020202020204" pitchFamily="34" charset="0"/>
              </a:rPr>
              <a:t>N </a:t>
            </a:r>
            <a:r>
              <a:rPr lang="en-US" altLang="en-US" dirty="0">
                <a:latin typeface="Arial" panose="020B0604020202020204" pitchFamily="34" charset="0"/>
                <a:ea typeface="ＭＳ Ｐゴシック" panose="020B0600070205080204" pitchFamily="34" charset="-128"/>
                <a:cs typeface="Arial" panose="020B0604020202020204" pitchFamily="34" charset="0"/>
              </a:rPr>
              <a:t>I S T S P 800-50 (Building an Information Technology Security Awareness and Training Program,</a:t>
            </a:r>
            <a:r>
              <a:rPr lang="en-US" altLang="en-US" baseline="0" dirty="0">
                <a:latin typeface="Arial" panose="020B0604020202020204" pitchFamily="34" charset="0"/>
                <a:ea typeface="ＭＳ Ｐゴシック" panose="020B0600070205080204" pitchFamily="34" charset="-128"/>
                <a:cs typeface="Arial" panose="020B0604020202020204" pitchFamily="34" charset="0"/>
              </a:rPr>
              <a:t> </a:t>
            </a:r>
            <a:r>
              <a:rPr lang="en-US" altLang="en-US" dirty="0">
                <a:latin typeface="Arial" panose="020B0604020202020204" pitchFamily="34" charset="0"/>
                <a:ea typeface="ＭＳ Ｐゴシック" panose="020B0600070205080204" pitchFamily="34" charset="-128"/>
                <a:cs typeface="Arial" panose="020B0604020202020204" pitchFamily="34" charset="0"/>
              </a:rPr>
              <a:t>October 2003). This section provides an overview of the topic.</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8</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22914521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pPr>
            <a:r>
              <a:rPr lang="en-US" altLang="en-US" sz="1200" dirty="0">
                <a:latin typeface="Arial" panose="020B0604020202020204" pitchFamily="34" charset="0"/>
                <a:ea typeface="ＭＳ Ｐゴシック" panose="020B0600070205080204" pitchFamily="34" charset="-128"/>
                <a:cs typeface="Arial" panose="020B0604020202020204" pitchFamily="34" charset="0"/>
              </a:rPr>
              <a:t>Once a potential incident is detected, there must be documented procedures to respond to it. [C A R N 03] lists the following potential response activities:</a:t>
            </a:r>
          </a:p>
          <a:p>
            <a:pPr>
              <a:lnSpc>
                <a:spcPct val="80000"/>
              </a:lnSpc>
            </a:pPr>
            <a:r>
              <a:rPr lang="en-US" altLang="en-US" sz="1200" dirty="0">
                <a:latin typeface="Arial" panose="020B0604020202020204" pitchFamily="34" charset="0"/>
                <a:ea typeface="ＭＳ Ｐゴシック" panose="020B0600070205080204" pitchFamily="34" charset="-128"/>
                <a:cs typeface="Arial" panose="020B0604020202020204" pitchFamily="34" charset="0"/>
              </a:rPr>
              <a:t>• Taking action to protect systems and networks affected or threatened by intruder activity</a:t>
            </a:r>
          </a:p>
          <a:p>
            <a:pPr>
              <a:lnSpc>
                <a:spcPct val="80000"/>
              </a:lnSpc>
            </a:pPr>
            <a:r>
              <a:rPr lang="en-US" altLang="en-US" sz="1200" dirty="0">
                <a:latin typeface="Arial" panose="020B0604020202020204" pitchFamily="34" charset="0"/>
                <a:ea typeface="ＭＳ Ｐゴシック" panose="020B0600070205080204" pitchFamily="34" charset="-128"/>
                <a:cs typeface="Arial" panose="020B0604020202020204" pitchFamily="34" charset="0"/>
              </a:rPr>
              <a:t>• Providing solutions and mitigation strategies from relevant advisories or alerts</a:t>
            </a:r>
          </a:p>
          <a:p>
            <a:pPr>
              <a:lnSpc>
                <a:spcPct val="80000"/>
              </a:lnSpc>
            </a:pPr>
            <a:r>
              <a:rPr lang="en-US" altLang="en-US" sz="1200" dirty="0">
                <a:latin typeface="Arial" panose="020B0604020202020204" pitchFamily="34" charset="0"/>
                <a:ea typeface="ＭＳ Ｐゴシック" panose="020B0600070205080204" pitchFamily="34" charset="-128"/>
                <a:cs typeface="Arial" panose="020B0604020202020204" pitchFamily="34" charset="0"/>
              </a:rPr>
              <a:t>• Looking for intruder activity on other parts of the network</a:t>
            </a:r>
          </a:p>
          <a:p>
            <a:pPr>
              <a:lnSpc>
                <a:spcPct val="80000"/>
              </a:lnSpc>
            </a:pPr>
            <a:r>
              <a:rPr lang="en-US" altLang="en-US" sz="1200" dirty="0">
                <a:latin typeface="Arial" panose="020B0604020202020204" pitchFamily="34" charset="0"/>
                <a:ea typeface="ＭＳ Ｐゴシック" panose="020B0600070205080204" pitchFamily="34" charset="-128"/>
                <a:cs typeface="Arial" panose="020B0604020202020204" pitchFamily="34" charset="0"/>
              </a:rPr>
              <a:t>• Filtering network traffic</a:t>
            </a:r>
          </a:p>
          <a:p>
            <a:pPr>
              <a:lnSpc>
                <a:spcPct val="80000"/>
              </a:lnSpc>
            </a:pPr>
            <a:r>
              <a:rPr lang="en-US" altLang="en-US" sz="1200" dirty="0">
                <a:latin typeface="Arial" panose="020B0604020202020204" pitchFamily="34" charset="0"/>
                <a:ea typeface="ＭＳ Ｐゴシック" panose="020B0600070205080204" pitchFamily="34" charset="-128"/>
                <a:cs typeface="Arial" panose="020B0604020202020204" pitchFamily="34" charset="0"/>
              </a:rPr>
              <a:t>• Rebuilding systems</a:t>
            </a:r>
          </a:p>
          <a:p>
            <a:pPr>
              <a:lnSpc>
                <a:spcPct val="80000"/>
              </a:lnSpc>
            </a:pPr>
            <a:r>
              <a:rPr lang="en-US" altLang="en-US" sz="1200" dirty="0">
                <a:latin typeface="Arial" panose="020B0604020202020204" pitchFamily="34" charset="0"/>
                <a:ea typeface="ＭＳ Ｐゴシック" panose="020B0600070205080204" pitchFamily="34" charset="-128"/>
                <a:cs typeface="Arial" panose="020B0604020202020204" pitchFamily="34" charset="0"/>
              </a:rPr>
              <a:t>• Patching or repairing systems</a:t>
            </a:r>
          </a:p>
          <a:p>
            <a:pPr>
              <a:lnSpc>
                <a:spcPct val="80000"/>
              </a:lnSpc>
            </a:pPr>
            <a:r>
              <a:rPr lang="en-US" altLang="en-US" sz="1200" dirty="0">
                <a:latin typeface="Arial" panose="020B0604020202020204" pitchFamily="34" charset="0"/>
                <a:ea typeface="ＭＳ Ｐゴシック" panose="020B0600070205080204" pitchFamily="34" charset="-128"/>
                <a:cs typeface="Arial" panose="020B0604020202020204" pitchFamily="34" charset="0"/>
              </a:rPr>
              <a:t>• Developing other response or workaround strategies</a:t>
            </a:r>
          </a:p>
          <a:p>
            <a:pPr>
              <a:lnSpc>
                <a:spcPct val="80000"/>
              </a:lnSpc>
            </a:pPr>
            <a:endParaRPr lang="en-US" altLang="en-US" sz="1200" dirty="0">
              <a:latin typeface="Arial" panose="020B0604020202020204" pitchFamily="34" charset="0"/>
              <a:ea typeface="ＭＳ Ｐゴシック" panose="020B0600070205080204" pitchFamily="34" charset="-128"/>
              <a:cs typeface="Arial" panose="020B0604020202020204" pitchFamily="34" charset="0"/>
            </a:endParaRPr>
          </a:p>
          <a:p>
            <a:pPr>
              <a:lnSpc>
                <a:spcPct val="80000"/>
              </a:lnSpc>
            </a:pPr>
            <a:r>
              <a:rPr lang="en-US" altLang="en-US" sz="1200" dirty="0">
                <a:latin typeface="Arial" panose="020B0604020202020204" pitchFamily="34" charset="0"/>
                <a:ea typeface="ＭＳ Ｐゴシック" panose="020B0600070205080204" pitchFamily="34" charset="-128"/>
                <a:cs typeface="Arial" panose="020B0604020202020204" pitchFamily="34" charset="0"/>
              </a:rPr>
              <a:t>Response procedures must detail how to identify the cause of the security incident, whether accidental or deliberate. The procedures then must describe the action taken to recover from the incident in a manner that minimizes the compromise or harm to the organization. It is clearly impossible to detail every possible type of incident. However, the procedures should identify typical categories of such incidents and the approach taken to respond to them. Ideally, these should include descriptions of possible incidents and typical responses. They should also identify the management personnel responsible for making critical decisions affecting the organization’s systems and how to contact them at any time when an incident is occurring. This is particularly important in circumstances such as the mass e-mail worm infection we described when the response involves trading off major loss of functionality against further significant systems compromise. Such decisions will clearly affect the organization’s operations and must be made very quickly. N I S T S P 800-61 lists the following broad categories of security incidents that should be addressed in incident response policies:</a:t>
            </a:r>
          </a:p>
          <a:p>
            <a:pPr>
              <a:lnSpc>
                <a:spcPct val="80000"/>
              </a:lnSpc>
            </a:pPr>
            <a:r>
              <a:rPr lang="en-US" altLang="en-US" sz="1200" dirty="0">
                <a:latin typeface="Arial" panose="020B0604020202020204" pitchFamily="34" charset="0"/>
                <a:ea typeface="ＭＳ Ｐゴシック" panose="020B0600070205080204" pitchFamily="34" charset="-128"/>
                <a:cs typeface="Arial" panose="020B0604020202020204" pitchFamily="34" charset="0"/>
              </a:rPr>
              <a:t>• Denial-of-service attacks that prevent or impair normal use of systems</a:t>
            </a:r>
          </a:p>
          <a:p>
            <a:pPr>
              <a:lnSpc>
                <a:spcPct val="80000"/>
              </a:lnSpc>
            </a:pPr>
            <a:r>
              <a:rPr lang="en-US" altLang="en-US" sz="1200" dirty="0">
                <a:latin typeface="Arial" panose="020B0604020202020204" pitchFamily="34" charset="0"/>
                <a:ea typeface="ＭＳ Ｐゴシック" panose="020B0600070205080204" pitchFamily="34" charset="-128"/>
                <a:cs typeface="Arial" panose="020B0604020202020204" pitchFamily="34" charset="0"/>
              </a:rPr>
              <a:t>• Malicious code that infects a host</a:t>
            </a:r>
          </a:p>
          <a:p>
            <a:pPr>
              <a:lnSpc>
                <a:spcPct val="80000"/>
              </a:lnSpc>
            </a:pPr>
            <a:r>
              <a:rPr lang="en-US" altLang="en-US" sz="1200" dirty="0">
                <a:latin typeface="Arial" panose="020B0604020202020204" pitchFamily="34" charset="0"/>
                <a:ea typeface="ＭＳ Ｐゴシック" panose="020B0600070205080204" pitchFamily="34" charset="-128"/>
                <a:cs typeface="Arial" panose="020B0604020202020204" pitchFamily="34" charset="0"/>
              </a:rPr>
              <a:t>• Unauthorized access to a system</a:t>
            </a:r>
          </a:p>
          <a:p>
            <a:pPr>
              <a:lnSpc>
                <a:spcPct val="80000"/>
              </a:lnSpc>
            </a:pPr>
            <a:r>
              <a:rPr lang="en-US" altLang="en-US" sz="1200" dirty="0">
                <a:latin typeface="Arial" panose="020B0604020202020204" pitchFamily="34" charset="0"/>
                <a:ea typeface="ＭＳ Ｐゴシック" panose="020B0600070205080204" pitchFamily="34" charset="-128"/>
                <a:cs typeface="Arial" panose="020B0604020202020204" pitchFamily="34" charset="0"/>
              </a:rPr>
              <a:t>• Inappropriate usage of a system in violation of acceptable use policies</a:t>
            </a:r>
          </a:p>
          <a:p>
            <a:pPr>
              <a:lnSpc>
                <a:spcPct val="80000"/>
              </a:lnSpc>
            </a:pPr>
            <a:r>
              <a:rPr lang="en-US" altLang="en-US" sz="1200" dirty="0">
                <a:latin typeface="Arial" panose="020B0604020202020204" pitchFamily="34" charset="0"/>
                <a:ea typeface="ＭＳ Ｐゴシック" panose="020B0600070205080204" pitchFamily="34" charset="-128"/>
                <a:cs typeface="Arial" panose="020B0604020202020204" pitchFamily="34" charset="0"/>
              </a:rPr>
              <a:t>• Multiple-component incidents, which involve two or more of the above categories in a single incident</a:t>
            </a:r>
          </a:p>
          <a:p>
            <a:pPr>
              <a:lnSpc>
                <a:spcPct val="80000"/>
              </a:lnSpc>
            </a:pPr>
            <a:endParaRPr lang="en-US" altLang="en-US" sz="1200" dirty="0">
              <a:latin typeface="Arial" panose="020B0604020202020204" pitchFamily="34" charset="0"/>
              <a:ea typeface="ＭＳ Ｐゴシック" panose="020B0600070205080204" pitchFamily="34" charset="-128"/>
              <a:cs typeface="Arial" panose="020B0604020202020204" pitchFamily="34" charset="0"/>
            </a:endParaRPr>
          </a:p>
          <a:p>
            <a:pPr>
              <a:lnSpc>
                <a:spcPct val="80000"/>
              </a:lnSpc>
            </a:pPr>
            <a:r>
              <a:rPr lang="en-US" altLang="en-US" sz="1200" dirty="0">
                <a:latin typeface="Arial" panose="020B0604020202020204" pitchFamily="34" charset="0"/>
                <a:ea typeface="ＭＳ Ｐゴシック" panose="020B0600070205080204" pitchFamily="34" charset="-128"/>
                <a:cs typeface="Arial" panose="020B0604020202020204" pitchFamily="34" charset="0"/>
              </a:rPr>
              <a:t>In determining the appropriate responses to an incident, a number of issues should be considered. These include how critical the system is to the organization’s function and the current and potential technical effect of the incident in terms of how significantly the system has been compromised.</a:t>
            </a:r>
          </a:p>
          <a:p>
            <a:pPr>
              <a:lnSpc>
                <a:spcPct val="80000"/>
              </a:lnSpc>
            </a:pPr>
            <a:r>
              <a:rPr lang="en-US" altLang="en-US" sz="1200" dirty="0">
                <a:latin typeface="Arial" panose="020B0604020202020204" pitchFamily="34" charset="0"/>
                <a:ea typeface="ＭＳ Ｐゴシック" panose="020B0600070205080204" pitchFamily="34" charset="-128"/>
                <a:cs typeface="Arial" panose="020B0604020202020204" pitchFamily="34" charset="0"/>
              </a:rPr>
              <a:t>The response procedures should also identify the circumstances when security breaches should be reported to third parties, such as the police or relevant C E R T (computer emergency response team) organization. There is a high degree of variance among organizational attitudes to such reports. Making such reports clearly helps third parties monitor the overall level of activity and trends in computer crimes. However, particularly if legal action could be instituted, it may be a liability for the organization to gather and present suitable evidence. While the law may require reporting in some circumstances, there are many other types of security incidents when the response is not prescribed. Hence, it must be determined in advance when such reports would be regarded as appropriate for the organization. There is also a chance that if an incident is reported externally, it might be reported in the public media. An organization should identify how it would respond in general to such reports.</a:t>
            </a:r>
          </a:p>
          <a:p>
            <a:r>
              <a:rPr lang="en-US" altLang="en-US" dirty="0">
                <a:latin typeface="Arial" panose="020B0604020202020204" pitchFamily="34" charset="0"/>
                <a:ea typeface="ＭＳ Ｐゴシック" panose="020B0600070205080204" pitchFamily="34" charset="-128"/>
                <a:cs typeface="Arial" panose="020B0604020202020204" pitchFamily="34" charset="0"/>
              </a:rPr>
              <a:t>For example, an organization could decide that cases of computer-assisted-fraud should be reported to both the police and the relevant C E R T with the aim of prosecuting the culprit and recovering any losses. It is often now required by law that breaches of personal information must be reported to the relevant authorities and that suitable responses must be taken. However, an incident such as a website defacement is unlikely to lead to a successful prosecution. Hence, the policy might be for the organization to report these to the relevant C E R T,</a:t>
            </a:r>
            <a:r>
              <a:rPr lang="en-US" altLang="en-US" baseline="0" dirty="0">
                <a:latin typeface="Arial" panose="020B0604020202020204" pitchFamily="34" charset="0"/>
                <a:ea typeface="ＭＳ Ｐゴシック" panose="020B0600070205080204" pitchFamily="34" charset="-128"/>
                <a:cs typeface="Arial" panose="020B0604020202020204" pitchFamily="34" charset="0"/>
              </a:rPr>
              <a:t> </a:t>
            </a:r>
            <a:r>
              <a:rPr lang="en-US" altLang="en-US" dirty="0">
                <a:latin typeface="Arial" panose="020B0604020202020204" pitchFamily="34" charset="0"/>
                <a:ea typeface="ＭＳ Ｐゴシック" panose="020B0600070205080204" pitchFamily="34" charset="-128"/>
                <a:cs typeface="Arial" panose="020B0604020202020204" pitchFamily="34" charset="0"/>
              </a:rPr>
              <a:t>to take steps in response to restore functionality as quickly as possible, and to minimize the possibility of a repeat attack.</a:t>
            </a:r>
          </a:p>
          <a:p>
            <a:r>
              <a:rPr lang="en-US" altLang="en-US" dirty="0">
                <a:latin typeface="Arial" panose="020B0604020202020204" pitchFamily="34" charset="0"/>
                <a:ea typeface="ＭＳ Ｐゴシック" panose="020B0600070205080204" pitchFamily="34" charset="-128"/>
                <a:cs typeface="Arial" panose="020B0604020202020204" pitchFamily="34" charset="0"/>
              </a:rPr>
              <a:t>As part of the response to an incident, evidence is gathered about the incident. Initially this information is used to help recover from the incident. If the incident is reported to the police, then this evidence may also be needed for legal proceedings. In this case, it is important that careful steps are taken to document the collection process for the evidence and its subsequent storage and transfer. If this is not done in accordance with the relevant legal procedures, it is likely the evidence will not be admissible in court. The procedures required vary from country to country. N I S T S P 800-61 includes some guidance on this issue.</a:t>
            </a:r>
            <a:endParaRPr lang="en-US" altLang="en-US" sz="1200" dirty="0">
              <a:latin typeface="Arial" panose="020B0604020202020204" pitchFamily="34" charset="0"/>
              <a:ea typeface="ＭＳ Ｐゴシック" panose="020B0600070205080204" pitchFamily="34" charset="-128"/>
              <a:cs typeface="Arial" panose="020B0604020202020204" pitchFamily="34" charset="0"/>
            </a:endParaRP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46</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96162890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a:latin typeface="Arial" panose="020B0604020202020204" pitchFamily="34" charset="0"/>
                <a:ea typeface="ＭＳ Ｐゴシック" panose="020B0600070205080204" pitchFamily="34" charset="-128"/>
                <a:cs typeface="Arial" panose="020B0604020202020204" pitchFamily="34" charset="0"/>
              </a:rPr>
              <a:t>Figure 17.3 illustrates a typical incident-handling life cycle. Once an incident is opened, it transitions through a number of states</a:t>
            </a:r>
            <a:r>
              <a:rPr lang="en-US" altLang="en-US" baseline="0" dirty="0">
                <a:latin typeface="Arial" panose="020B0604020202020204" pitchFamily="34" charset="0"/>
                <a:ea typeface="ＭＳ Ｐゴシック" panose="020B0600070205080204" pitchFamily="34" charset="-128"/>
                <a:cs typeface="Arial" panose="020B0604020202020204" pitchFamily="34" charset="0"/>
              </a:rPr>
              <a:t> </a:t>
            </a:r>
            <a:r>
              <a:rPr lang="en-US" altLang="en-US" dirty="0">
                <a:latin typeface="Arial" panose="020B0604020202020204" pitchFamily="34" charset="0"/>
                <a:ea typeface="ＭＳ Ｐゴシック" panose="020B0600070205080204" pitchFamily="34" charset="-128"/>
                <a:cs typeface="Arial" panose="020B0604020202020204" pitchFamily="34" charset="0"/>
              </a:rPr>
              <a:t>with all the information relating to the incident (its change of state and associated actions) until no further action is required from the team’s perspective, and the incident is finally closed. The cyclical portion of Figure 17.3 (lower left) indicates those states that may be visited multiple times during the activity’s life cycle.
Hotline slash Helpdesk call center, I D S, Email, and others are fed to the Triage. Information request and vulnerability report emerge out from the triage. The triage output is fed to the cycle through the incident report. The cycle involves analyze, Coordinate information and response, Obtain contact info, and Provide technical assistance. The output of the cycle is fed to the Resolution.</a:t>
            </a:r>
          </a:p>
          <a:p>
            <a:endParaRPr lang="en-US" altLang="en-US" dirty="0">
              <a:latin typeface="Arial" panose="020B0604020202020204" pitchFamily="34" charset="0"/>
              <a:ea typeface="ＭＳ Ｐゴシック" panose="020B0600070205080204" pitchFamily="34" charset="-128"/>
              <a:cs typeface="Arial" panose="020B0604020202020204" pitchFamily="34" charset="0"/>
            </a:endParaRPr>
          </a:p>
          <a:p>
            <a:r>
              <a:rPr lang="en-US" altLang="en-US" dirty="0">
                <a:latin typeface="Arial" panose="020B0604020202020204" pitchFamily="34" charset="0"/>
                <a:ea typeface="ＭＳ Ｐゴシック" panose="020B0600070205080204" pitchFamily="34" charset="-128"/>
                <a:cs typeface="Arial" panose="020B0604020202020204" pitchFamily="34" charset="0"/>
              </a:rPr>
              <a:t>Long Description:</a:t>
            </a:r>
          </a:p>
          <a:p>
            <a:r>
              <a:rPr lang="en-US" altLang="en-US" dirty="0">
                <a:latin typeface="Arial" panose="020B0604020202020204" pitchFamily="34" charset="0"/>
                <a:ea typeface="ＭＳ Ｐゴシック" panose="020B0600070205080204" pitchFamily="34" charset="-128"/>
                <a:cs typeface="Arial" panose="020B0604020202020204" pitchFamily="34" charset="0"/>
              </a:rPr>
              <a:t>The diagram consists of seven circular blocks labeled triage, incident report, analyze, obtain contact info, coordinate information and response, provide technical assistance, and resolution. A circle with four arrows is marked on it in the clockwise direction. The blocks labeled analyze, obtain contact info, coordinate information and response, and provide technical assistance are arranged inside the circle, and the remaining three are shown outside the circle. The triage block is shown above the circle, the incident report is shown right of the triage. The resolution is shown right of the circle. Three arrows labeled hotline slash helpdesk call center I D S, email, and others are pointing to the triage block. Two arrows labeled information request and vulnerability report are pointing toward the upper right and lower right directions from the triage block. An arrow from the triage block is connected to the incident report block. An arrow from the circle connected to the resolution block. An arrow from the incident report block connected to the circle.</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47</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89058908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a:latin typeface="Arial" panose="020B0604020202020204" pitchFamily="34" charset="0"/>
                <a:ea typeface="ＭＳ Ｐゴシック" panose="020B0600070205080204" pitchFamily="34" charset="-128"/>
                <a:cs typeface="Arial" panose="020B0604020202020204" pitchFamily="34" charset="0"/>
              </a:rPr>
              <a:t>Following the immediate response to an incident, there is a need to identify what vulnerability led to its occurrence and how this might be addressed to prevent the incident in the future. Details of the incident and the response taken are recorded for future reference. The impact on the organization’s systems and its risk profile must also be reconsidered as a result of the incident.</a:t>
            </a:r>
          </a:p>
          <a:p>
            <a:r>
              <a:rPr lang="en-US" altLang="en-US" dirty="0">
                <a:latin typeface="Arial" panose="020B0604020202020204" pitchFamily="34" charset="0"/>
                <a:ea typeface="ＭＳ Ｐゴシック" panose="020B0600070205080204" pitchFamily="34" charset="-128"/>
                <a:cs typeface="Arial" panose="020B0604020202020204" pitchFamily="34" charset="0"/>
              </a:rPr>
              <a:t>This typically involves feeding the information gathered as a result of the incident back to an earlier phase of the IT security management process. It is possible that the incident was an isolated rare occurrence, and the organization was simply unlucky for it to occur. More generally, though, a security incident reflects a change in the risk profile of the organization that needs to be addressed. This could involve reviewing the risk assessment of the relevant systems and either changing or extending this analysis. It could involve reviewing controls identified for some risks, strengthening existing controls, and implementing new controls. This reflects the cyclic process of IT security management.</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48</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35078126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a:latin typeface="Arial" panose="020B0604020202020204" pitchFamily="34" charset="0"/>
                <a:ea typeface="ＭＳ Ｐゴシック" panose="020B0600070205080204" pitchFamily="34" charset="-128"/>
                <a:cs typeface="Arial" panose="020B0604020202020204" pitchFamily="34" charset="0"/>
              </a:rPr>
              <a:t>A number of services are either a part of or interact with the incident-handling function. Table 17.3 [C A R N 03] provides examples of the information flow to and from an incident-handling service. This type of breakdown is useful in organizing and optimizing the incident-handling service and in training personnel on the requirements for incident handling and response.</a:t>
            </a:r>
            <a:endParaRPr lang="en-US"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49</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61896454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a:latin typeface="Arial" panose="020B0604020202020204" pitchFamily="34" charset="0"/>
                <a:ea typeface="ＭＳ Ｐゴシック" panose="020B0600070205080204" pitchFamily="34" charset="-128"/>
                <a:cs typeface="Arial" panose="020B0604020202020204" pitchFamily="34" charset="0"/>
              </a:rPr>
              <a:t>Chapter 17 summary.</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50</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56749964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Shape 38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2" name="Shape 38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dirty="0"/>
          </a:p>
        </p:txBody>
      </p:sp>
      <p:sp>
        <p:nvSpPr>
          <p:cNvPr id="383" name="Shape 383"/>
          <p:cNvSpPr txBox="1">
            <a:spLocks noGrp="1"/>
          </p:cNvSpPr>
          <p:nvPr>
            <p:ph type="sldNum" idx="12"/>
          </p:nvPr>
        </p:nvSpPr>
        <p:spPr>
          <a:xfrm>
            <a:off x="3884612" y="8685213"/>
            <a:ext cx="2971800"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51</a:t>
            </a:fld>
            <a:endParaRPr lang="en-US" dirty="0"/>
          </a:p>
        </p:txBody>
      </p:sp>
    </p:spTree>
    <p:extLst>
      <p:ext uri="{BB962C8B-B14F-4D97-AF65-F5344CB8AC3E}">
        <p14:creationId xmlns:p14="http://schemas.microsoft.com/office/powerpoint/2010/main" val="1244032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a:latin typeface="Arial" panose="020B0604020202020204" pitchFamily="34" charset="0"/>
                <a:ea typeface="ＭＳ Ｐゴシック" panose="020B0600070205080204" pitchFamily="34" charset="-128"/>
                <a:cs typeface="Arial" panose="020B0604020202020204" pitchFamily="34" charset="0"/>
              </a:rPr>
              <a:t>Security awareness, training, and education programs provide four major benefits to</a:t>
            </a:r>
            <a:r>
              <a:rPr lang="en-US" altLang="en-US" baseline="0" dirty="0">
                <a:latin typeface="Arial" panose="020B0604020202020204" pitchFamily="34" charset="0"/>
                <a:ea typeface="ＭＳ Ｐゴシック" panose="020B0600070205080204" pitchFamily="34" charset="-128"/>
                <a:cs typeface="Arial" panose="020B0604020202020204" pitchFamily="34" charset="0"/>
              </a:rPr>
              <a:t> </a:t>
            </a:r>
            <a:r>
              <a:rPr lang="en-US" altLang="en-US" dirty="0">
                <a:latin typeface="Arial" panose="020B0604020202020204" pitchFamily="34" charset="0"/>
                <a:ea typeface="ＭＳ Ｐゴシック" panose="020B0600070205080204" pitchFamily="34" charset="-128"/>
                <a:cs typeface="Arial" panose="020B0604020202020204" pitchFamily="34" charset="0"/>
              </a:rPr>
              <a:t>organizations:</a:t>
            </a:r>
          </a:p>
          <a:p>
            <a:r>
              <a:rPr lang="en-US" altLang="en-US" dirty="0">
                <a:latin typeface="Arial" panose="020B0604020202020204" pitchFamily="34" charset="0"/>
                <a:ea typeface="ＭＳ Ｐゴシック" panose="020B0600070205080204" pitchFamily="34" charset="-128"/>
                <a:cs typeface="Arial" panose="020B0604020202020204" pitchFamily="34" charset="0"/>
              </a:rPr>
              <a:t>• Improving employee behavior</a:t>
            </a:r>
          </a:p>
          <a:p>
            <a:r>
              <a:rPr lang="en-US" altLang="en-US" dirty="0">
                <a:latin typeface="Arial" panose="020B0604020202020204" pitchFamily="34" charset="0"/>
                <a:ea typeface="ＭＳ Ｐゴシック" panose="020B0600070205080204" pitchFamily="34" charset="-128"/>
                <a:cs typeface="Arial" panose="020B0604020202020204" pitchFamily="34" charset="0"/>
              </a:rPr>
              <a:t>• Increasing the ability to hold employees accountable for their actions</a:t>
            </a:r>
          </a:p>
          <a:p>
            <a:r>
              <a:rPr lang="en-US" altLang="en-US" dirty="0">
                <a:latin typeface="Arial" panose="020B0604020202020204" pitchFamily="34" charset="0"/>
                <a:ea typeface="ＭＳ Ｐゴシック" panose="020B0600070205080204" pitchFamily="34" charset="-128"/>
                <a:cs typeface="Arial" panose="020B0604020202020204" pitchFamily="34" charset="0"/>
              </a:rPr>
              <a:t>• Mitigating liability of the organization for an employee’s behavior</a:t>
            </a:r>
          </a:p>
          <a:p>
            <a:r>
              <a:rPr lang="en-US" altLang="en-US" dirty="0">
                <a:latin typeface="Arial" panose="020B0604020202020204" pitchFamily="34" charset="0"/>
                <a:ea typeface="ＭＳ Ｐゴシック" panose="020B0600070205080204" pitchFamily="34" charset="-128"/>
                <a:cs typeface="Arial" panose="020B0604020202020204" pitchFamily="34" charset="0"/>
              </a:rPr>
              <a:t>• Complying with regulations and contractual obligations</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9</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6320502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b="1" dirty="0">
                <a:latin typeface="Arial" panose="020B0604020202020204" pitchFamily="34" charset="0"/>
                <a:ea typeface="ＭＳ Ｐゴシック" panose="020B0600070205080204" pitchFamily="34" charset="-128"/>
                <a:cs typeface="Arial" panose="020B0604020202020204" pitchFamily="34" charset="0"/>
              </a:rPr>
              <a:t>Employee behavior </a:t>
            </a:r>
            <a:r>
              <a:rPr lang="en-US" altLang="en-US" b="0" dirty="0">
                <a:latin typeface="Arial" panose="020B0604020202020204" pitchFamily="34" charset="0"/>
                <a:ea typeface="ＭＳ Ｐゴシック" panose="020B0600070205080204" pitchFamily="34" charset="-128"/>
                <a:cs typeface="Arial" panose="020B0604020202020204" pitchFamily="34" charset="0"/>
              </a:rPr>
              <a:t>is a critical concern in ensuring the security of computer</a:t>
            </a:r>
            <a:r>
              <a:rPr lang="en-US" altLang="en-US" b="0" baseline="0" dirty="0">
                <a:latin typeface="Arial" panose="020B0604020202020204" pitchFamily="34" charset="0"/>
                <a:ea typeface="ＭＳ Ｐゴシック" panose="020B0600070205080204" pitchFamily="34" charset="-128"/>
                <a:cs typeface="Arial" panose="020B0604020202020204" pitchFamily="34" charset="0"/>
              </a:rPr>
              <a:t> </a:t>
            </a:r>
            <a:r>
              <a:rPr lang="en-US" altLang="en-US" b="0" dirty="0">
                <a:latin typeface="Arial" panose="020B0604020202020204" pitchFamily="34" charset="0"/>
                <a:ea typeface="ＭＳ Ｐゴシック" panose="020B0600070205080204" pitchFamily="34" charset="-128"/>
                <a:cs typeface="Arial" panose="020B0604020202020204" pitchFamily="34" charset="0"/>
              </a:rPr>
              <a:t>systems and information assets. For many years, reports such as [V E R I 22] have found</a:t>
            </a:r>
            <a:r>
              <a:rPr lang="en-US" altLang="en-US" b="0" baseline="0" dirty="0">
                <a:latin typeface="Arial" panose="020B0604020202020204" pitchFamily="34" charset="0"/>
                <a:ea typeface="ＭＳ Ｐゴシック" panose="020B0600070205080204" pitchFamily="34" charset="-128"/>
                <a:cs typeface="Arial" panose="020B0604020202020204" pitchFamily="34" charset="0"/>
              </a:rPr>
              <a:t> </a:t>
            </a:r>
            <a:r>
              <a:rPr lang="en-US" altLang="en-US" b="0" dirty="0">
                <a:latin typeface="Arial" panose="020B0604020202020204" pitchFamily="34" charset="0"/>
                <a:ea typeface="ＭＳ Ｐゴシック" panose="020B0600070205080204" pitchFamily="34" charset="-128"/>
                <a:cs typeface="Arial" panose="020B0604020202020204" pitchFamily="34" charset="0"/>
              </a:rPr>
              <a:t>that employee actions, both malicious and unintentional, were involved in a large</a:t>
            </a:r>
            <a:r>
              <a:rPr lang="en-US" altLang="en-US" b="0" baseline="0" dirty="0">
                <a:latin typeface="Arial" panose="020B0604020202020204" pitchFamily="34" charset="0"/>
                <a:ea typeface="ＭＳ Ｐゴシック" panose="020B0600070205080204" pitchFamily="34" charset="-128"/>
                <a:cs typeface="Arial" panose="020B0604020202020204" pitchFamily="34" charset="0"/>
              </a:rPr>
              <a:t> </a:t>
            </a:r>
            <a:r>
              <a:rPr lang="en-US" altLang="en-US" b="0" dirty="0">
                <a:latin typeface="Arial" panose="020B0604020202020204" pitchFamily="34" charset="0"/>
                <a:ea typeface="ＭＳ Ｐゴシック" panose="020B0600070205080204" pitchFamily="34" charset="-128"/>
                <a:cs typeface="Arial" panose="020B0604020202020204" pitchFamily="34" charset="0"/>
              </a:rPr>
              <a:t>number of security incidents involving exposure of data. The principal problems associated with employee behavior are social engineering and phishing attacks, compromised or weak credentials, errors and omissions, fraud, and actions by disgruntled</a:t>
            </a:r>
            <a:r>
              <a:rPr lang="en-US" altLang="en-US" b="0" baseline="0" dirty="0">
                <a:latin typeface="Arial" panose="020B0604020202020204" pitchFamily="34" charset="0"/>
                <a:ea typeface="ＭＳ Ｐゴシック" panose="020B0600070205080204" pitchFamily="34" charset="-128"/>
                <a:cs typeface="Arial" panose="020B0604020202020204" pitchFamily="34" charset="0"/>
              </a:rPr>
              <a:t> </a:t>
            </a:r>
            <a:r>
              <a:rPr lang="en-US" altLang="en-US" b="0" dirty="0">
                <a:latin typeface="Arial" panose="020B0604020202020204" pitchFamily="34" charset="0"/>
                <a:ea typeface="ＭＳ Ｐゴシック" panose="020B0600070205080204" pitchFamily="34" charset="-128"/>
                <a:cs typeface="Arial" panose="020B0604020202020204" pitchFamily="34" charset="0"/>
              </a:rPr>
              <a:t>employees. In particular, they identify phishing attacks and compromised credentials,</a:t>
            </a:r>
            <a:r>
              <a:rPr lang="en-US" altLang="en-US" b="0" baseline="0" dirty="0">
                <a:latin typeface="Arial" panose="020B0604020202020204" pitchFamily="34" charset="0"/>
                <a:ea typeface="ＭＳ Ｐゴシック" panose="020B0600070205080204" pitchFamily="34" charset="-128"/>
                <a:cs typeface="Arial" panose="020B0604020202020204" pitchFamily="34" charset="0"/>
              </a:rPr>
              <a:t> </a:t>
            </a:r>
            <a:r>
              <a:rPr lang="en-US" altLang="en-US" b="0" dirty="0">
                <a:latin typeface="Arial" panose="020B0604020202020204" pitchFamily="34" charset="0"/>
                <a:ea typeface="ＭＳ Ｐゴシック" panose="020B0600070205080204" pitchFamily="34" charset="-128"/>
                <a:cs typeface="Arial" panose="020B0604020202020204" pitchFamily="34" charset="0"/>
              </a:rPr>
              <a:t>such as passwords, as the top two methods that attackers use to gain access to an organization. Security awareness, training, and education programs can assist in reducing</a:t>
            </a:r>
            <a:r>
              <a:rPr lang="en-US" altLang="en-US" b="0" baseline="0" dirty="0">
                <a:latin typeface="Arial" panose="020B0604020202020204" pitchFamily="34" charset="0"/>
                <a:ea typeface="ＭＳ Ｐゴシック" panose="020B0600070205080204" pitchFamily="34" charset="-128"/>
                <a:cs typeface="Arial" panose="020B0604020202020204" pitchFamily="34" charset="0"/>
              </a:rPr>
              <a:t> </a:t>
            </a:r>
            <a:r>
              <a:rPr lang="en-US" altLang="en-US" b="0" dirty="0">
                <a:latin typeface="Arial" panose="020B0604020202020204" pitchFamily="34" charset="0"/>
                <a:ea typeface="ＭＳ Ｐゴシック" panose="020B0600070205080204" pitchFamily="34" charset="-128"/>
                <a:cs typeface="Arial" panose="020B0604020202020204" pitchFamily="34" charset="0"/>
              </a:rPr>
              <a:t>incidences of these problems.</a:t>
            </a:r>
          </a:p>
          <a:p>
            <a:endParaRPr lang="en-US" altLang="en-US" dirty="0">
              <a:latin typeface="Arial" panose="020B0604020202020204" pitchFamily="34" charset="0"/>
              <a:ea typeface="ＭＳ Ｐゴシック" panose="020B0600070205080204" pitchFamily="34" charset="-128"/>
              <a:cs typeface="Arial" panose="020B0604020202020204" pitchFamily="34" charset="0"/>
            </a:endParaRPr>
          </a:p>
          <a:p>
            <a:r>
              <a:rPr lang="en-US" altLang="en-US" dirty="0">
                <a:latin typeface="Arial" panose="020B0604020202020204" pitchFamily="34" charset="0"/>
                <a:ea typeface="ＭＳ Ｐゴシック" panose="020B0600070205080204" pitchFamily="34" charset="-128"/>
                <a:cs typeface="Arial" panose="020B0604020202020204" pitchFamily="34" charset="0"/>
              </a:rPr>
              <a:t>Such programs can serve as a deterrent to fraud and actions by disgruntled employees by increasing employees’ knowledge of their </a:t>
            </a:r>
            <a:r>
              <a:rPr lang="en-US" altLang="en-US" b="1" dirty="0">
                <a:latin typeface="Arial" panose="020B0604020202020204" pitchFamily="34" charset="0"/>
                <a:ea typeface="ＭＳ Ｐゴシック" panose="020B0600070205080204" pitchFamily="34" charset="-128"/>
                <a:cs typeface="Arial" panose="020B0604020202020204" pitchFamily="34" charset="0"/>
              </a:rPr>
              <a:t>accountability</a:t>
            </a:r>
            <a:r>
              <a:rPr lang="en-US" altLang="en-US" dirty="0">
                <a:latin typeface="Arial" panose="020B0604020202020204" pitchFamily="34" charset="0"/>
                <a:ea typeface="ＭＳ Ｐゴシック" panose="020B0600070205080204" pitchFamily="34" charset="-128"/>
                <a:cs typeface="Arial" panose="020B0604020202020204" pitchFamily="34" charset="0"/>
              </a:rPr>
              <a:t> and of potential penalties. Employees cannot be expected to follow policies and procedures of which they are unaware. Further, enforcement is more difficult if employees can claim ignorance when caught in a violation.</a:t>
            </a:r>
          </a:p>
          <a:p>
            <a:endParaRPr lang="en-US" altLang="en-US" dirty="0">
              <a:latin typeface="Arial" panose="020B0604020202020204" pitchFamily="34" charset="0"/>
              <a:ea typeface="ＭＳ Ｐゴシック" panose="020B0600070205080204" pitchFamily="34" charset="-128"/>
              <a:cs typeface="Arial" panose="020B0604020202020204" pitchFamily="34" charset="0"/>
            </a:endParaRPr>
          </a:p>
          <a:p>
            <a:r>
              <a:rPr lang="en-US" altLang="en-US" dirty="0">
                <a:latin typeface="Arial" panose="020B0604020202020204" pitchFamily="34" charset="0"/>
                <a:ea typeface="ＭＳ Ｐゴシック" panose="020B0600070205080204" pitchFamily="34" charset="-128"/>
                <a:cs typeface="Arial" panose="020B0604020202020204" pitchFamily="34" charset="0"/>
              </a:rPr>
              <a:t>Ongoing security awareness, training, and education programs are also important in limiting an organization’s </a:t>
            </a:r>
            <a:r>
              <a:rPr lang="en-US" altLang="en-US" b="1" dirty="0">
                <a:latin typeface="Arial" panose="020B0604020202020204" pitchFamily="34" charset="0"/>
                <a:ea typeface="ＭＳ Ｐゴシック" panose="020B0600070205080204" pitchFamily="34" charset="-128"/>
                <a:cs typeface="Arial" panose="020B0604020202020204" pitchFamily="34" charset="0"/>
              </a:rPr>
              <a:t>liability</a:t>
            </a:r>
            <a:r>
              <a:rPr lang="en-US" altLang="en-US" dirty="0">
                <a:latin typeface="Arial" panose="020B0604020202020204" pitchFamily="34" charset="0"/>
                <a:ea typeface="ＭＳ Ｐゴシック" panose="020B0600070205080204" pitchFamily="34" charset="-128"/>
                <a:cs typeface="Arial" panose="020B0604020202020204" pitchFamily="34" charset="0"/>
              </a:rPr>
              <a:t>. Such programs can bolster an organization’s claim that a standard of due care has been taken in protecting information.</a:t>
            </a:r>
          </a:p>
          <a:p>
            <a:endParaRPr lang="en-US" altLang="en-US" dirty="0">
              <a:latin typeface="Arial" panose="020B0604020202020204" pitchFamily="34" charset="0"/>
              <a:ea typeface="ＭＳ Ｐゴシック" panose="020B0600070205080204" pitchFamily="34" charset="-128"/>
              <a:cs typeface="Arial" panose="020B0604020202020204" pitchFamily="34" charset="0"/>
            </a:endParaRPr>
          </a:p>
          <a:p>
            <a:r>
              <a:rPr lang="en-US" altLang="en-US" dirty="0">
                <a:latin typeface="Arial" panose="020B0604020202020204" pitchFamily="34" charset="0"/>
                <a:ea typeface="ＭＳ Ｐゴシック" panose="020B0600070205080204" pitchFamily="34" charset="-128"/>
                <a:cs typeface="Arial" panose="020B0604020202020204" pitchFamily="34" charset="0"/>
              </a:rPr>
              <a:t>Finally, security awareness, training, and education programs may be needed to comply with </a:t>
            </a:r>
            <a:r>
              <a:rPr lang="en-US" altLang="en-US" b="1" dirty="0">
                <a:latin typeface="Arial" panose="020B0604020202020204" pitchFamily="34" charset="0"/>
                <a:ea typeface="ＭＳ Ｐゴシック" panose="020B0600070205080204" pitchFamily="34" charset="-128"/>
                <a:cs typeface="Arial" panose="020B0604020202020204" pitchFamily="34" charset="0"/>
              </a:rPr>
              <a:t>regulations and contractual obligations</a:t>
            </a:r>
            <a:r>
              <a:rPr lang="en-US" altLang="en-US" dirty="0">
                <a:latin typeface="Arial" panose="020B0604020202020204" pitchFamily="34" charset="0"/>
                <a:ea typeface="ＭＳ Ｐゴシック" panose="020B0600070205080204" pitchFamily="34" charset="-128"/>
                <a:cs typeface="Arial" panose="020B0604020202020204" pitchFamily="34" charset="0"/>
              </a:rPr>
              <a:t>. For example, companies that have access to information from clients may have specific awareness and training obligations that they must meet for all employees with access to client data.</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10</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6577951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a:extLst>
              <a:ext uri="{FF2B5EF4-FFF2-40B4-BE49-F238E27FC236}">
                <a16:creationId xmlns:a16="http://schemas.microsoft.com/office/drawing/2014/main" id="{D866E127-334E-3A5B-A42E-B426660A306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A3F8BFC2-0238-476F-AE3C-A766567D7D90}" type="slidenum">
              <a:rPr lang="en-AU" altLang="en-US" smtClean="0">
                <a:latin typeface="Arial" panose="020B0604020202020204" pitchFamily="34" charset="0"/>
              </a:rPr>
              <a:pPr>
                <a:spcBef>
                  <a:spcPct val="0"/>
                </a:spcBef>
              </a:pPr>
              <a:t>11</a:t>
            </a:fld>
            <a:endParaRPr lang="en-AU" altLang="en-US">
              <a:latin typeface="Arial" panose="020B0604020202020204" pitchFamily="34" charset="0"/>
            </a:endParaRPr>
          </a:p>
        </p:txBody>
      </p:sp>
      <p:sp>
        <p:nvSpPr>
          <p:cNvPr id="33795" name="Rectangle 2">
            <a:extLst>
              <a:ext uri="{FF2B5EF4-FFF2-40B4-BE49-F238E27FC236}">
                <a16:creationId xmlns:a16="http://schemas.microsoft.com/office/drawing/2014/main" id="{77E46D2E-4168-B839-7429-12E407479208}"/>
              </a:ext>
            </a:extLst>
          </p:cNvPr>
          <p:cNvSpPr>
            <a:spLocks noGrp="1" noRot="1" noChangeAspect="1" noChangeArrowheads="1" noTextEdit="1"/>
          </p:cNvSpPr>
          <p:nvPr>
            <p:ph type="sldImg"/>
          </p:nvPr>
        </p:nvSpPr>
        <p:spPr>
          <a:ln/>
        </p:spPr>
      </p:sp>
      <p:sp>
        <p:nvSpPr>
          <p:cNvPr id="33796" name="Rectangle 3">
            <a:extLst>
              <a:ext uri="{FF2B5EF4-FFF2-40B4-BE49-F238E27FC236}">
                <a16:creationId xmlns:a16="http://schemas.microsoft.com/office/drawing/2014/main" id="{F31AE871-94FF-8AE0-C9CF-2A1F5FFA9AE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Image Placeholder 1">
            <a:extLst>
              <a:ext uri="{FF2B5EF4-FFF2-40B4-BE49-F238E27FC236}">
                <a16:creationId xmlns:a16="http://schemas.microsoft.com/office/drawing/2014/main" id="{03786418-07F6-4CCA-D91F-25136437514E}"/>
              </a:ext>
            </a:extLst>
          </p:cNvPr>
          <p:cNvSpPr>
            <a:spLocks noGrp="1" noRot="1" noChangeAspect="1" noChangeArrowheads="1" noTextEdit="1"/>
          </p:cNvSpPr>
          <p:nvPr>
            <p:ph type="sldImg"/>
          </p:nvPr>
        </p:nvSpPr>
        <p:spPr>
          <a:ln/>
        </p:spPr>
      </p:sp>
      <p:sp>
        <p:nvSpPr>
          <p:cNvPr id="35843" name="Notes Placeholder 2">
            <a:extLst>
              <a:ext uri="{FF2B5EF4-FFF2-40B4-BE49-F238E27FC236}">
                <a16:creationId xmlns:a16="http://schemas.microsoft.com/office/drawing/2014/main" id="{6463ECE8-B53F-904B-23A2-2FCCD9F75EA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35844" name="Slide Number Placeholder 3">
            <a:extLst>
              <a:ext uri="{FF2B5EF4-FFF2-40B4-BE49-F238E27FC236}">
                <a16:creationId xmlns:a16="http://schemas.microsoft.com/office/drawing/2014/main" id="{8865DDB0-5D48-DCB4-9D87-74EFFAA9C306}"/>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2183670A-EBFB-4D2B-AB97-C76F0735E35E}" type="slidenum">
              <a:rPr lang="en-AU" altLang="en-US" smtClean="0"/>
              <a:pPr/>
              <a:t>12</a:t>
            </a:fld>
            <a:endParaRPr lang="en-AU"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a:extLst>
              <a:ext uri="{FF2B5EF4-FFF2-40B4-BE49-F238E27FC236}">
                <a16:creationId xmlns:a16="http://schemas.microsoft.com/office/drawing/2014/main" id="{168AD030-7380-31A7-DE38-891027E7E75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82405FF5-EE91-4999-9AAF-D0F90428F0C0}" type="slidenum">
              <a:rPr lang="en-AU" altLang="en-US" smtClean="0">
                <a:latin typeface="Arial" panose="020B0604020202020204" pitchFamily="34" charset="0"/>
              </a:rPr>
              <a:pPr>
                <a:spcBef>
                  <a:spcPct val="0"/>
                </a:spcBef>
              </a:pPr>
              <a:t>14</a:t>
            </a:fld>
            <a:endParaRPr lang="en-AU" altLang="en-US">
              <a:latin typeface="Arial" panose="020B0604020202020204" pitchFamily="34" charset="0"/>
            </a:endParaRPr>
          </a:p>
        </p:txBody>
      </p:sp>
      <p:sp>
        <p:nvSpPr>
          <p:cNvPr id="38915" name="Rectangle 2">
            <a:extLst>
              <a:ext uri="{FF2B5EF4-FFF2-40B4-BE49-F238E27FC236}">
                <a16:creationId xmlns:a16="http://schemas.microsoft.com/office/drawing/2014/main" id="{0D4E4E71-3C0F-9700-62AA-9A6DE8DC12F0}"/>
              </a:ext>
            </a:extLst>
          </p:cNvPr>
          <p:cNvSpPr>
            <a:spLocks noGrp="1" noRot="1" noChangeAspect="1" noChangeArrowheads="1" noTextEdit="1"/>
          </p:cNvSpPr>
          <p:nvPr>
            <p:ph type="sldImg"/>
          </p:nvPr>
        </p:nvSpPr>
        <p:spPr>
          <a:ln/>
        </p:spPr>
      </p:sp>
      <p:sp>
        <p:nvSpPr>
          <p:cNvPr id="38916" name="Rectangle 3">
            <a:extLst>
              <a:ext uri="{FF2B5EF4-FFF2-40B4-BE49-F238E27FC236}">
                <a16:creationId xmlns:a16="http://schemas.microsoft.com/office/drawing/2014/main" id="{54D80912-50BB-949A-3B9C-C94F65ED037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Times New Roman" panose="02020603050405020304" pitchFamily="18" charset="0"/>
              </a:rPr>
              <a:t>Table 6.1c, based on [RADC04] summarizes examples of insider behavior.</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hapter Opener-add copyright">
    <p:spTree>
      <p:nvGrpSpPr>
        <p:cNvPr id="1" name="Shape 37"/>
        <p:cNvGrpSpPr/>
        <p:nvPr/>
      </p:nvGrpSpPr>
      <p:grpSpPr>
        <a:xfrm>
          <a:off x="0" y="0"/>
          <a:ext cx="0" cy="0"/>
          <a:chOff x="0" y="0"/>
          <a:chExt cx="0" cy="0"/>
        </a:xfrm>
      </p:grpSpPr>
      <p:sp>
        <p:nvSpPr>
          <p:cNvPr id="38" name="Title Placeholder"/>
          <p:cNvSpPr txBox="1">
            <a:spLocks noGrp="1"/>
          </p:cNvSpPr>
          <p:nvPr>
            <p:ph type="title"/>
          </p:nvPr>
        </p:nvSpPr>
        <p:spPr>
          <a:xfrm>
            <a:off x="457200" y="215371"/>
            <a:ext cx="8229600" cy="622828"/>
          </a:xfrm>
          <a:prstGeom prst="rect">
            <a:avLst/>
          </a:prstGeom>
          <a:noFill/>
          <a:ln>
            <a:noFill/>
          </a:ln>
        </p:spPr>
        <p:txBody>
          <a:bodyPr lIns="91425" tIns="91425" rIns="91425" bIns="91425" anchor="ctr"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39" name="Content Placeholder"/>
          <p:cNvSpPr txBox="1">
            <a:spLocks noGrp="1"/>
          </p:cNvSpPr>
          <p:nvPr>
            <p:ph type="body" idx="1"/>
          </p:nvPr>
        </p:nvSpPr>
        <p:spPr>
          <a:xfrm>
            <a:off x="457200" y="958098"/>
            <a:ext cx="8229600" cy="478970"/>
          </a:xfrm>
          <a:prstGeom prst="rect">
            <a:avLst/>
          </a:prstGeom>
          <a:noFill/>
          <a:ln>
            <a:noFill/>
          </a:ln>
        </p:spPr>
        <p:txBody>
          <a:bodyPr lIns="91425" tIns="91425" rIns="91425" bIns="91425" anchor="ctr" anchorCtr="0"/>
          <a:lstStyle>
            <a:lvl1pPr marL="0" marR="0" lvl="0" indent="0" algn="l" rtl="0">
              <a:spcBef>
                <a:spcPts val="0"/>
              </a:spcBef>
              <a:buClr>
                <a:srgbClr val="007FA3"/>
              </a:buClr>
              <a:buFont typeface="Arial"/>
              <a:buNone/>
              <a:defRPr sz="2000" b="0" i="0" u="none" strike="noStrike" cap="none">
                <a:solidFill>
                  <a:srgbClr val="007FA3"/>
                </a:solidFill>
                <a:latin typeface="+mn-lt"/>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dirty="0"/>
          </a:p>
        </p:txBody>
      </p:sp>
      <p:sp>
        <p:nvSpPr>
          <p:cNvPr id="4" name="Content Placeholder 3">
            <a:extLst>
              <a:ext uri="{FF2B5EF4-FFF2-40B4-BE49-F238E27FC236}">
                <a16:creationId xmlns:a16="http://schemas.microsoft.com/office/drawing/2014/main" id="{6EE677B9-EC76-47FA-B8D6-49D033518C61}"/>
              </a:ext>
            </a:extLst>
          </p:cNvPr>
          <p:cNvSpPr>
            <a:spLocks noGrp="1"/>
          </p:cNvSpPr>
          <p:nvPr>
            <p:ph sz="quarter" idx="13" hasCustomPrompt="1"/>
          </p:nvPr>
        </p:nvSpPr>
        <p:spPr>
          <a:xfrm>
            <a:off x="457200" y="1600200"/>
            <a:ext cx="4397375" cy="4525963"/>
          </a:xfrm>
        </p:spPr>
        <p:txBody>
          <a:bodyPr/>
          <a:lstStyle>
            <a:lvl1pPr marL="101600" indent="0">
              <a:buNone/>
              <a:defRPr/>
            </a:lvl1pPr>
          </a:lstStyle>
          <a:p>
            <a:pPr lvl="0"/>
            <a:r>
              <a:rPr lang="en-US" dirty="0"/>
              <a:t>Image of front cover</a:t>
            </a:r>
          </a:p>
        </p:txBody>
      </p:sp>
      <p:sp>
        <p:nvSpPr>
          <p:cNvPr id="6" name="Content Placeholder 5">
            <a:extLst>
              <a:ext uri="{FF2B5EF4-FFF2-40B4-BE49-F238E27FC236}">
                <a16:creationId xmlns:a16="http://schemas.microsoft.com/office/drawing/2014/main" id="{F4ED3915-2147-4382-A599-2376CC8854D1}"/>
              </a:ext>
            </a:extLst>
          </p:cNvPr>
          <p:cNvSpPr>
            <a:spLocks noGrp="1"/>
          </p:cNvSpPr>
          <p:nvPr>
            <p:ph sz="quarter" idx="14" hasCustomPrompt="1"/>
          </p:nvPr>
        </p:nvSpPr>
        <p:spPr>
          <a:xfrm>
            <a:off x="5029200" y="1600200"/>
            <a:ext cx="3657600" cy="1492250"/>
          </a:xfrm>
        </p:spPr>
        <p:txBody>
          <a:bodyPr anchor="b"/>
          <a:lstStyle>
            <a:lvl1pPr marL="101600" indent="0" algn="ctr">
              <a:buNone/>
              <a:defRPr sz="3000" b="1">
                <a:latin typeface="+mn-lt"/>
              </a:defRPr>
            </a:lvl1pPr>
            <a:lvl2pPr marL="558800" indent="0">
              <a:buNone/>
              <a:defRPr/>
            </a:lvl2pPr>
          </a:lstStyle>
          <a:p>
            <a:pPr lvl="0"/>
            <a:r>
              <a:rPr lang="en-US" dirty="0"/>
              <a:t>Chapter #</a:t>
            </a:r>
          </a:p>
        </p:txBody>
      </p:sp>
      <p:sp>
        <p:nvSpPr>
          <p:cNvPr id="8" name="Content Placeholder 7">
            <a:extLst>
              <a:ext uri="{FF2B5EF4-FFF2-40B4-BE49-F238E27FC236}">
                <a16:creationId xmlns:a16="http://schemas.microsoft.com/office/drawing/2014/main" id="{3B38FD8D-0DB0-4A1A-A3F1-E26B606AC837}"/>
              </a:ext>
            </a:extLst>
          </p:cNvPr>
          <p:cNvSpPr>
            <a:spLocks noGrp="1"/>
          </p:cNvSpPr>
          <p:nvPr>
            <p:ph sz="quarter" idx="15" hasCustomPrompt="1"/>
          </p:nvPr>
        </p:nvSpPr>
        <p:spPr>
          <a:xfrm>
            <a:off x="5029200" y="3252788"/>
            <a:ext cx="3657600" cy="2873375"/>
          </a:xfrm>
        </p:spPr>
        <p:txBody>
          <a:bodyPr/>
          <a:lstStyle>
            <a:lvl1pPr marL="0" indent="0" algn="ctr">
              <a:buNone/>
              <a:defRPr sz="2200">
                <a:latin typeface="+mn-lt"/>
              </a:defRPr>
            </a:lvl1pPr>
          </a:lstStyle>
          <a:p>
            <a:pPr lvl="0"/>
            <a:r>
              <a:rPr lang="en-US" dirty="0"/>
              <a:t>Chapter name</a:t>
            </a:r>
          </a:p>
        </p:txBody>
      </p:sp>
      <p:sp>
        <p:nvSpPr>
          <p:cNvPr id="12" name="Shape 13">
            <a:extLst>
              <a:ext uri="{FF2B5EF4-FFF2-40B4-BE49-F238E27FC236}">
                <a16:creationId xmlns:a16="http://schemas.microsoft.com/office/drawing/2014/main" id="{C5328E6C-2B17-49B8-8712-6C0E107A1D99}"/>
              </a:ext>
            </a:extLst>
          </p:cNvPr>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tx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pPr>
              <a:defRPr/>
            </a:pPr>
            <a:endParaRPr lang="en-US" dirty="0">
              <a:solidFill>
                <a:schemeClr val="tx1"/>
              </a:solidFill>
            </a:endParaRPr>
          </a:p>
        </p:txBody>
      </p:sp>
      <p:sp>
        <p:nvSpPr>
          <p:cNvPr id="13" name="Shape 14">
            <a:extLst>
              <a:ext uri="{FF2B5EF4-FFF2-40B4-BE49-F238E27FC236}">
                <a16:creationId xmlns:a16="http://schemas.microsoft.com/office/drawing/2014/main" id="{CE0B5B1C-8858-43DC-BD75-C546F4738779}"/>
              </a:ext>
            </a:extLst>
          </p:cNvPr>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lvl1pPr>
              <a:defRPr>
                <a:solidFill>
                  <a:schemeClr val="tx1"/>
                </a:solidFill>
              </a:defRPr>
            </a:lvl1pPr>
          </a:lstStyle>
          <a:p>
            <a:pPr algn="r">
              <a:buSzPct val="25000"/>
              <a:defRPr/>
            </a:pPr>
            <a:fld id="{00000000-1234-1234-1234-123412341234}" type="slidenum">
              <a:rPr lang="en-US" sz="900" smtClean="0"/>
              <a:pPr algn="r">
                <a:buSzPct val="25000"/>
                <a:defRPr/>
              </a:pPr>
              <a:t>‹#›</a:t>
            </a:fld>
            <a:endParaRPr lang="en-US" sz="900" dirty="0"/>
          </a:p>
        </p:txBody>
      </p:sp>
      <p:sp>
        <p:nvSpPr>
          <p:cNvPr id="9" name="Picture Placeholder 8">
            <a:extLst>
              <a:ext uri="{FF2B5EF4-FFF2-40B4-BE49-F238E27FC236}">
                <a16:creationId xmlns:a16="http://schemas.microsoft.com/office/drawing/2014/main" id="{51B8939D-A957-42F9-A1B5-556D29D235AB}"/>
              </a:ext>
            </a:extLst>
          </p:cNvPr>
          <p:cNvSpPr>
            <a:spLocks noGrp="1"/>
          </p:cNvSpPr>
          <p:nvPr>
            <p:ph type="pic" sz="quarter" idx="16" hasCustomPrompt="1"/>
          </p:nvPr>
        </p:nvSpPr>
        <p:spPr>
          <a:xfrm>
            <a:off x="457200" y="6400801"/>
            <a:ext cx="1001713" cy="228600"/>
          </a:xfrm>
        </p:spPr>
        <p:txBody>
          <a:bodyPr anchor="ctr"/>
          <a:lstStyle>
            <a:lvl1pPr>
              <a:buNone/>
              <a:defRPr sz="1200">
                <a:latin typeface="Verdana" panose="020B0604030504040204" pitchFamily="34" charset="0"/>
                <a:ea typeface="Verdana" panose="020B0604030504040204" pitchFamily="34" charset="0"/>
              </a:defRPr>
            </a:lvl1pPr>
          </a:lstStyle>
          <a:p>
            <a:r>
              <a:rPr lang="en-US" dirty="0"/>
              <a:t>Logo</a:t>
            </a:r>
          </a:p>
        </p:txBody>
      </p:sp>
      <p:sp>
        <p:nvSpPr>
          <p:cNvPr id="18" name="Content Placeholder 17">
            <a:extLst>
              <a:ext uri="{FF2B5EF4-FFF2-40B4-BE49-F238E27FC236}">
                <a16:creationId xmlns:a16="http://schemas.microsoft.com/office/drawing/2014/main" id="{0CF87F15-2C58-4DFC-BACB-0E2C6507BCDE}"/>
              </a:ext>
            </a:extLst>
          </p:cNvPr>
          <p:cNvSpPr>
            <a:spLocks noGrp="1"/>
          </p:cNvSpPr>
          <p:nvPr>
            <p:ph sz="quarter" idx="17" hasCustomPrompt="1"/>
          </p:nvPr>
        </p:nvSpPr>
        <p:spPr>
          <a:xfrm>
            <a:off x="2097088" y="6400800"/>
            <a:ext cx="6589712" cy="228600"/>
          </a:xfrm>
        </p:spPr>
        <p:txBody>
          <a:bodyPr anchor="ctr"/>
          <a:lstStyle>
            <a:lvl1pPr algn="r">
              <a:buNone/>
              <a:defRPr sz="1200">
                <a:latin typeface="Verdana" panose="020B0604030504040204" pitchFamily="34" charset="0"/>
                <a:ea typeface="Verdana" panose="020B0604030504040204" pitchFamily="34" charset="0"/>
              </a:defRPr>
            </a:lvl1pPr>
          </a:lstStyle>
          <a:p>
            <a:pPr lvl="0"/>
            <a:r>
              <a:rPr lang="en-US" dirty="0"/>
              <a:t>Copyright Information</a:t>
            </a:r>
          </a:p>
        </p:txBody>
      </p:sp>
    </p:spTree>
    <p:extLst>
      <p:ext uri="{BB962C8B-B14F-4D97-AF65-F5344CB8AC3E}">
        <p14:creationId xmlns:p14="http://schemas.microsoft.com/office/powerpoint/2010/main" val="839355990"/>
      </p:ext>
    </p:extLst>
  </p:cSld>
  <p:clrMapOvr>
    <a:masterClrMapping/>
  </p:clrMapOvr>
  <p:extLst>
    <p:ext uri="{DCECCB84-F9BA-43D5-87BE-67443E8EF086}">
      <p15:sldGuideLst xmlns:p15="http://schemas.microsoft.com/office/powerpoint/2012/main">
        <p15:guide id="1" orient="horz" pos="4176" userDrawn="1">
          <p15:clr>
            <a:srgbClr val="FBAE40"/>
          </p15:clr>
        </p15:guide>
        <p15:guide id="2" pos="288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Title and Ten Content">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8" name="Content Placeholder 7">
            <a:extLst>
              <a:ext uri="{FF2B5EF4-FFF2-40B4-BE49-F238E27FC236}">
                <a16:creationId xmlns:a16="http://schemas.microsoft.com/office/drawing/2014/main" id="{82CB7AFE-9851-46A0-B2FB-0A5EE6AEFCA6}"/>
              </a:ext>
            </a:extLst>
          </p:cNvPr>
          <p:cNvSpPr>
            <a:spLocks noGrp="1"/>
          </p:cNvSpPr>
          <p:nvPr>
            <p:ph sz="quarter" idx="13"/>
          </p:nvPr>
        </p:nvSpPr>
        <p:spPr>
          <a:xfrm>
            <a:off x="457200" y="1552575"/>
            <a:ext cx="4011769" cy="469408"/>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7">
            <a:extLst>
              <a:ext uri="{FF2B5EF4-FFF2-40B4-BE49-F238E27FC236}">
                <a16:creationId xmlns:a16="http://schemas.microsoft.com/office/drawing/2014/main" id="{75D3A394-A5AF-478E-AC3D-2714CFF806D2}"/>
              </a:ext>
            </a:extLst>
          </p:cNvPr>
          <p:cNvSpPr>
            <a:spLocks noGrp="1"/>
          </p:cNvSpPr>
          <p:nvPr>
            <p:ph sz="quarter" idx="14"/>
          </p:nvPr>
        </p:nvSpPr>
        <p:spPr>
          <a:xfrm>
            <a:off x="457200" y="2216772"/>
            <a:ext cx="4011769" cy="552186"/>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7">
            <a:extLst>
              <a:ext uri="{FF2B5EF4-FFF2-40B4-BE49-F238E27FC236}">
                <a16:creationId xmlns:a16="http://schemas.microsoft.com/office/drawing/2014/main" id="{5D721EFE-2C28-4C54-8BB9-3FCF3DECD16D}"/>
              </a:ext>
            </a:extLst>
          </p:cNvPr>
          <p:cNvSpPr>
            <a:spLocks noGrp="1"/>
          </p:cNvSpPr>
          <p:nvPr>
            <p:ph sz="quarter" idx="15"/>
          </p:nvPr>
        </p:nvSpPr>
        <p:spPr>
          <a:xfrm>
            <a:off x="457200" y="2953477"/>
            <a:ext cx="4011769" cy="525368"/>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7">
            <a:extLst>
              <a:ext uri="{FF2B5EF4-FFF2-40B4-BE49-F238E27FC236}">
                <a16:creationId xmlns:a16="http://schemas.microsoft.com/office/drawing/2014/main" id="{99D20A0E-9225-48FB-91AF-C7D8DE4D66F4}"/>
              </a:ext>
            </a:extLst>
          </p:cNvPr>
          <p:cNvSpPr>
            <a:spLocks noGrp="1"/>
          </p:cNvSpPr>
          <p:nvPr>
            <p:ph sz="quarter" idx="16"/>
          </p:nvPr>
        </p:nvSpPr>
        <p:spPr>
          <a:xfrm>
            <a:off x="457200" y="3640944"/>
            <a:ext cx="4011769" cy="525368"/>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
        <p:nvSpPr>
          <p:cNvPr id="3" name="Content Placeholder 2"/>
          <p:cNvSpPr>
            <a:spLocks noGrp="1"/>
          </p:cNvSpPr>
          <p:nvPr>
            <p:ph sz="quarter" idx="17"/>
          </p:nvPr>
        </p:nvSpPr>
        <p:spPr>
          <a:xfrm>
            <a:off x="457200" y="4352925"/>
            <a:ext cx="4011769" cy="4762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4"/>
          <p:cNvSpPr>
            <a:spLocks noGrp="1"/>
          </p:cNvSpPr>
          <p:nvPr>
            <p:ph sz="quarter" idx="18"/>
          </p:nvPr>
        </p:nvSpPr>
        <p:spPr>
          <a:xfrm>
            <a:off x="457200" y="5010150"/>
            <a:ext cx="4011769" cy="5143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7" name="Content Placeholder 6"/>
          <p:cNvSpPr>
            <a:spLocks noGrp="1"/>
          </p:cNvSpPr>
          <p:nvPr>
            <p:ph sz="quarter" idx="19"/>
          </p:nvPr>
        </p:nvSpPr>
        <p:spPr>
          <a:xfrm>
            <a:off x="457200" y="5692775"/>
            <a:ext cx="4011769" cy="566738"/>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0" name="Content Placeholder 9"/>
          <p:cNvSpPr>
            <a:spLocks noGrp="1"/>
          </p:cNvSpPr>
          <p:nvPr>
            <p:ph sz="quarter" idx="20"/>
          </p:nvPr>
        </p:nvSpPr>
        <p:spPr>
          <a:xfrm>
            <a:off x="4622801" y="1557338"/>
            <a:ext cx="4064000" cy="465137"/>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2" name="Content Placeholder 11"/>
          <p:cNvSpPr>
            <a:spLocks noGrp="1"/>
          </p:cNvSpPr>
          <p:nvPr>
            <p:ph sz="quarter" idx="21"/>
          </p:nvPr>
        </p:nvSpPr>
        <p:spPr>
          <a:xfrm>
            <a:off x="4622800" y="2216150"/>
            <a:ext cx="4064000" cy="5524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4" name="Content Placeholder 13"/>
          <p:cNvSpPr>
            <a:spLocks noGrp="1"/>
          </p:cNvSpPr>
          <p:nvPr>
            <p:ph sz="quarter" idx="22"/>
          </p:nvPr>
        </p:nvSpPr>
        <p:spPr>
          <a:xfrm>
            <a:off x="4622800" y="2952750"/>
            <a:ext cx="4064000" cy="525463"/>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9" name="Content Placeholder 18"/>
          <p:cNvSpPr>
            <a:spLocks noGrp="1"/>
          </p:cNvSpPr>
          <p:nvPr>
            <p:ph sz="quarter" idx="23"/>
          </p:nvPr>
        </p:nvSpPr>
        <p:spPr>
          <a:xfrm>
            <a:off x="4622800" y="3641725"/>
            <a:ext cx="4064000" cy="523875"/>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21" name="Content Placeholder 20"/>
          <p:cNvSpPr>
            <a:spLocks noGrp="1"/>
          </p:cNvSpPr>
          <p:nvPr>
            <p:ph sz="quarter" idx="24"/>
          </p:nvPr>
        </p:nvSpPr>
        <p:spPr>
          <a:xfrm>
            <a:off x="4622800" y="4352925"/>
            <a:ext cx="4064000" cy="4762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23" name="Content Placeholder 22"/>
          <p:cNvSpPr>
            <a:spLocks noGrp="1"/>
          </p:cNvSpPr>
          <p:nvPr>
            <p:ph sz="quarter" idx="25"/>
          </p:nvPr>
        </p:nvSpPr>
        <p:spPr>
          <a:xfrm>
            <a:off x="4713288" y="5010150"/>
            <a:ext cx="3973512" cy="5143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25" name="Content Placeholder 24"/>
          <p:cNvSpPr>
            <a:spLocks noGrp="1"/>
          </p:cNvSpPr>
          <p:nvPr>
            <p:ph sz="quarter" idx="26"/>
          </p:nvPr>
        </p:nvSpPr>
        <p:spPr>
          <a:xfrm>
            <a:off x="4713288" y="5692775"/>
            <a:ext cx="3973512" cy="566738"/>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447121803"/>
      </p:ext>
    </p:extLst>
  </p:cSld>
  <p:clrMapOvr>
    <a:masterClrMapping/>
  </p:clrMapOvr>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Title and 20_Content_4_Text">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8" name="Content Placeholder 7">
            <a:extLst>
              <a:ext uri="{FF2B5EF4-FFF2-40B4-BE49-F238E27FC236}">
                <a16:creationId xmlns:a16="http://schemas.microsoft.com/office/drawing/2014/main" id="{82CB7AFE-9851-46A0-B2FB-0A5EE6AEFCA6}"/>
              </a:ext>
            </a:extLst>
          </p:cNvPr>
          <p:cNvSpPr>
            <a:spLocks noGrp="1"/>
          </p:cNvSpPr>
          <p:nvPr>
            <p:ph sz="quarter" idx="13"/>
          </p:nvPr>
        </p:nvSpPr>
        <p:spPr>
          <a:xfrm>
            <a:off x="457200" y="1593309"/>
            <a:ext cx="8229600" cy="387941"/>
          </a:xfrm>
        </p:spPr>
        <p:txBody>
          <a:bodyPr/>
          <a:lstStyle>
            <a:lvl1pPr marR="0" indent="-2556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18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7">
            <a:extLst>
              <a:ext uri="{FF2B5EF4-FFF2-40B4-BE49-F238E27FC236}">
                <a16:creationId xmlns:a16="http://schemas.microsoft.com/office/drawing/2014/main" id="{75D3A394-A5AF-478E-AC3D-2714CFF806D2}"/>
              </a:ext>
            </a:extLst>
          </p:cNvPr>
          <p:cNvSpPr>
            <a:spLocks noGrp="1"/>
          </p:cNvSpPr>
          <p:nvPr>
            <p:ph sz="quarter" idx="14"/>
          </p:nvPr>
        </p:nvSpPr>
        <p:spPr>
          <a:xfrm>
            <a:off x="457200" y="2063853"/>
            <a:ext cx="8229600" cy="342864"/>
          </a:xfrm>
        </p:spPr>
        <p:txBody>
          <a:bodyPr/>
          <a:lstStyle>
            <a:lvl1pPr marR="0" indent="-2556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18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7">
            <a:extLst>
              <a:ext uri="{FF2B5EF4-FFF2-40B4-BE49-F238E27FC236}">
                <a16:creationId xmlns:a16="http://schemas.microsoft.com/office/drawing/2014/main" id="{5D721EFE-2C28-4C54-8BB9-3FCF3DECD16D}"/>
              </a:ext>
            </a:extLst>
          </p:cNvPr>
          <p:cNvSpPr>
            <a:spLocks noGrp="1"/>
          </p:cNvSpPr>
          <p:nvPr>
            <p:ph sz="quarter" idx="15"/>
          </p:nvPr>
        </p:nvSpPr>
        <p:spPr>
          <a:xfrm>
            <a:off x="457200" y="2495832"/>
            <a:ext cx="8229600" cy="358833"/>
          </a:xfrm>
        </p:spPr>
        <p:txBody>
          <a:bodyPr/>
          <a:lstStyle>
            <a:lvl1pPr marR="0" indent="-2556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18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7">
            <a:extLst>
              <a:ext uri="{FF2B5EF4-FFF2-40B4-BE49-F238E27FC236}">
                <a16:creationId xmlns:a16="http://schemas.microsoft.com/office/drawing/2014/main" id="{99D20A0E-9225-48FB-91AF-C7D8DE4D66F4}"/>
              </a:ext>
            </a:extLst>
          </p:cNvPr>
          <p:cNvSpPr>
            <a:spLocks noGrp="1"/>
          </p:cNvSpPr>
          <p:nvPr>
            <p:ph sz="quarter" idx="16"/>
          </p:nvPr>
        </p:nvSpPr>
        <p:spPr>
          <a:xfrm>
            <a:off x="457200" y="2946415"/>
            <a:ext cx="8229600" cy="394716"/>
          </a:xfrm>
        </p:spPr>
        <p:txBody>
          <a:bodyPr/>
          <a:lstStyle>
            <a:lvl1pPr marR="0" indent="-2556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18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
        <p:nvSpPr>
          <p:cNvPr id="3" name="Content Placeholder 2"/>
          <p:cNvSpPr>
            <a:spLocks noGrp="1"/>
          </p:cNvSpPr>
          <p:nvPr>
            <p:ph sz="quarter" idx="17"/>
          </p:nvPr>
        </p:nvSpPr>
        <p:spPr>
          <a:xfrm>
            <a:off x="457200" y="3423855"/>
            <a:ext cx="8229600" cy="325285"/>
          </a:xfrm>
        </p:spPr>
        <p:txBody>
          <a:bodyPr/>
          <a:lstStyle>
            <a:lvl1pPr marR="0" indent="-2556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18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4"/>
          <p:cNvSpPr>
            <a:spLocks noGrp="1"/>
          </p:cNvSpPr>
          <p:nvPr>
            <p:ph sz="quarter" idx="18"/>
          </p:nvPr>
        </p:nvSpPr>
        <p:spPr>
          <a:xfrm>
            <a:off x="457200" y="3857050"/>
            <a:ext cx="8229600" cy="425083"/>
          </a:xfrm>
        </p:spPr>
        <p:txBody>
          <a:bodyPr/>
          <a:lstStyle>
            <a:lvl1pPr marR="0" indent="-2556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18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7" name="Content Placeholder 6"/>
          <p:cNvSpPr>
            <a:spLocks noGrp="1"/>
          </p:cNvSpPr>
          <p:nvPr>
            <p:ph sz="quarter" idx="19"/>
          </p:nvPr>
        </p:nvSpPr>
        <p:spPr>
          <a:xfrm>
            <a:off x="457200" y="4338157"/>
            <a:ext cx="8229600" cy="395774"/>
          </a:xfrm>
        </p:spPr>
        <p:txBody>
          <a:bodyPr/>
          <a:lstStyle>
            <a:lvl1pPr marR="0" indent="-2556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18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0" name="Content Placeholder 9"/>
          <p:cNvSpPr>
            <a:spLocks noGrp="1"/>
          </p:cNvSpPr>
          <p:nvPr>
            <p:ph sz="quarter" idx="20"/>
          </p:nvPr>
        </p:nvSpPr>
        <p:spPr>
          <a:xfrm>
            <a:off x="457201" y="4837386"/>
            <a:ext cx="8229600" cy="238689"/>
          </a:xfrm>
        </p:spPr>
        <p:txBody>
          <a:bodyPr/>
          <a:lstStyle>
            <a:lvl1pPr marR="0" indent="-2556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18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2" name="Content Placeholder 11"/>
          <p:cNvSpPr>
            <a:spLocks noGrp="1"/>
          </p:cNvSpPr>
          <p:nvPr>
            <p:ph sz="quarter" idx="21"/>
          </p:nvPr>
        </p:nvSpPr>
        <p:spPr>
          <a:xfrm>
            <a:off x="457200" y="5211857"/>
            <a:ext cx="8229600" cy="283495"/>
          </a:xfrm>
        </p:spPr>
        <p:txBody>
          <a:bodyPr/>
          <a:lstStyle>
            <a:lvl1pPr marR="0" indent="-2556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18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4" name="Content Placeholder 13"/>
          <p:cNvSpPr>
            <a:spLocks noGrp="1"/>
          </p:cNvSpPr>
          <p:nvPr>
            <p:ph sz="quarter" idx="22"/>
          </p:nvPr>
        </p:nvSpPr>
        <p:spPr>
          <a:xfrm>
            <a:off x="457200" y="5606853"/>
            <a:ext cx="8229600" cy="269645"/>
          </a:xfrm>
        </p:spPr>
        <p:txBody>
          <a:bodyPr/>
          <a:lstStyle>
            <a:lvl1pPr marR="0" indent="-2556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18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9" name="Content Placeholder 18"/>
          <p:cNvSpPr>
            <a:spLocks noGrp="1"/>
          </p:cNvSpPr>
          <p:nvPr>
            <p:ph sz="quarter" idx="23"/>
          </p:nvPr>
        </p:nvSpPr>
        <p:spPr>
          <a:xfrm>
            <a:off x="457200" y="5983525"/>
            <a:ext cx="8229600" cy="268831"/>
          </a:xfrm>
        </p:spPr>
        <p:txBody>
          <a:bodyPr/>
          <a:lstStyle>
            <a:lvl1pPr marR="0" indent="-2556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18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21" name="Content Placeholder 20"/>
          <p:cNvSpPr>
            <a:spLocks noGrp="1"/>
          </p:cNvSpPr>
          <p:nvPr>
            <p:ph sz="quarter" idx="24"/>
          </p:nvPr>
        </p:nvSpPr>
        <p:spPr>
          <a:xfrm>
            <a:off x="457201" y="6331844"/>
            <a:ext cx="8229600" cy="244392"/>
          </a:xfrm>
        </p:spPr>
        <p:txBody>
          <a:bodyPr/>
          <a:lstStyle>
            <a:lvl1pPr marR="0" indent="-2556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18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23" name="Content Placeholder 22"/>
          <p:cNvSpPr>
            <a:spLocks noGrp="1"/>
          </p:cNvSpPr>
          <p:nvPr>
            <p:ph sz="quarter" idx="25"/>
          </p:nvPr>
        </p:nvSpPr>
        <p:spPr>
          <a:xfrm>
            <a:off x="457201" y="6654233"/>
            <a:ext cx="8046362" cy="263943"/>
          </a:xfrm>
        </p:spPr>
        <p:txBody>
          <a:bodyPr/>
          <a:lstStyle>
            <a:lvl1pPr marR="0" indent="-2556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18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25" name="Content Placeholder 24"/>
          <p:cNvSpPr>
            <a:spLocks noGrp="1"/>
          </p:cNvSpPr>
          <p:nvPr>
            <p:ph sz="quarter" idx="26"/>
          </p:nvPr>
        </p:nvSpPr>
        <p:spPr>
          <a:xfrm>
            <a:off x="457201" y="7063805"/>
            <a:ext cx="8046362" cy="290825"/>
          </a:xfrm>
        </p:spPr>
        <p:txBody>
          <a:bodyPr/>
          <a:lstStyle>
            <a:lvl1pPr marR="0" indent="-2556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18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4" name="Content Placeholder 3"/>
          <p:cNvSpPr>
            <a:spLocks noGrp="1"/>
          </p:cNvSpPr>
          <p:nvPr>
            <p:ph sz="quarter" idx="27"/>
          </p:nvPr>
        </p:nvSpPr>
        <p:spPr>
          <a:xfrm>
            <a:off x="457200" y="7483231"/>
            <a:ext cx="8012113" cy="219075"/>
          </a:xfrm>
        </p:spPr>
        <p:txBody>
          <a:bodyPr/>
          <a:lstStyle>
            <a:lvl1pPr indent="-255600">
              <a:defRPr>
                <a:latin typeface="+mn-lt"/>
              </a:defRPr>
            </a:lvl1pPr>
            <a:lvl2pPr indent="-284400">
              <a:defRPr>
                <a:latin typeface="+mn-lt"/>
              </a:defRPr>
            </a:lvl2pPr>
            <a:lvl3pPr>
              <a:defRPr>
                <a:latin typeface="+mn-lt"/>
              </a:defRPr>
            </a:lvl3pPr>
            <a:lvl4pPr>
              <a:defRPr>
                <a:latin typeface="+mn-lt"/>
              </a:defRPr>
            </a:lvl4pPr>
            <a:lvl5pPr>
              <a:defRPr>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9" name="Content Placeholder 8"/>
          <p:cNvSpPr>
            <a:spLocks noGrp="1"/>
          </p:cNvSpPr>
          <p:nvPr>
            <p:ph sz="quarter" idx="28"/>
          </p:nvPr>
        </p:nvSpPr>
        <p:spPr>
          <a:xfrm>
            <a:off x="457200" y="7832725"/>
            <a:ext cx="8012113" cy="293688"/>
          </a:xfrm>
        </p:spPr>
        <p:txBody>
          <a:bodyPr/>
          <a:lstStyle>
            <a:lvl1pPr indent="-255600">
              <a:defRPr>
                <a:latin typeface="+mn-lt"/>
              </a:defRPr>
            </a:lvl1pPr>
            <a:lvl2pPr indent="-284400">
              <a:defRPr>
                <a:latin typeface="+mn-lt"/>
              </a:defRPr>
            </a:lvl2pPr>
            <a:lvl3pPr>
              <a:defRPr>
                <a:latin typeface="+mn-lt"/>
              </a:defRPr>
            </a:lvl3pPr>
            <a:lvl4pPr>
              <a:defRPr>
                <a:latin typeface="+mn-lt"/>
              </a:defRPr>
            </a:lvl4pPr>
            <a:lvl5pPr>
              <a:defRPr>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3" name="Content Placeholder 12"/>
          <p:cNvSpPr>
            <a:spLocks noGrp="1"/>
          </p:cNvSpPr>
          <p:nvPr>
            <p:ph sz="quarter" idx="29"/>
          </p:nvPr>
        </p:nvSpPr>
        <p:spPr>
          <a:xfrm>
            <a:off x="457200" y="8258175"/>
            <a:ext cx="8047038" cy="327025"/>
          </a:xfrm>
        </p:spPr>
        <p:txBody>
          <a:bodyPr/>
          <a:lstStyle>
            <a:lvl1pPr indent="-255600">
              <a:defRPr>
                <a:latin typeface="+mn-lt"/>
              </a:defRPr>
            </a:lvl1pPr>
            <a:lvl2pPr indent="-284400">
              <a:defRPr>
                <a:latin typeface="+mn-lt"/>
              </a:defRPr>
            </a:lvl2pPr>
            <a:lvl3pPr>
              <a:defRPr>
                <a:latin typeface="+mn-lt"/>
              </a:defRPr>
            </a:lvl3pPr>
            <a:lvl4pPr>
              <a:defRPr>
                <a:latin typeface="+mn-lt"/>
              </a:defRPr>
            </a:lvl4pPr>
            <a:lvl5pPr>
              <a:defRPr>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20" name="Content Placeholder 19"/>
          <p:cNvSpPr>
            <a:spLocks noGrp="1"/>
          </p:cNvSpPr>
          <p:nvPr>
            <p:ph sz="quarter" idx="30"/>
          </p:nvPr>
        </p:nvSpPr>
        <p:spPr>
          <a:xfrm>
            <a:off x="457200" y="8609013"/>
            <a:ext cx="8012113" cy="323850"/>
          </a:xfrm>
        </p:spPr>
        <p:txBody>
          <a:bodyPr/>
          <a:lstStyle>
            <a:lvl1pPr indent="-255600">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24" name="Content Placeholder 23"/>
          <p:cNvSpPr>
            <a:spLocks noGrp="1"/>
          </p:cNvSpPr>
          <p:nvPr>
            <p:ph sz="quarter" idx="31"/>
          </p:nvPr>
        </p:nvSpPr>
        <p:spPr>
          <a:xfrm>
            <a:off x="457200" y="9036050"/>
            <a:ext cx="8047038" cy="239713"/>
          </a:xfrm>
        </p:spPr>
        <p:txBody>
          <a:bodyPr/>
          <a:lstStyle>
            <a:lvl1pPr indent="-255600">
              <a:defRPr>
                <a:latin typeface="+mn-lt"/>
              </a:defRPr>
            </a:lvl1pPr>
            <a:lvl2pPr indent="-284400">
              <a:defRPr>
                <a:latin typeface="+mn-lt"/>
              </a:defRPr>
            </a:lvl2pPr>
            <a:lvl3pPr>
              <a:defRPr>
                <a:latin typeface="+mn-lt"/>
              </a:defRPr>
            </a:lvl3pPr>
            <a:lvl4pPr>
              <a:defRPr>
                <a:latin typeface="+mn-lt"/>
              </a:defRPr>
            </a:lvl4pPr>
            <a:lvl5pPr>
              <a:defRPr>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27" name="Content Placeholder 26"/>
          <p:cNvSpPr>
            <a:spLocks noGrp="1"/>
          </p:cNvSpPr>
          <p:nvPr>
            <p:ph sz="quarter" idx="32"/>
          </p:nvPr>
        </p:nvSpPr>
        <p:spPr>
          <a:xfrm>
            <a:off x="457200" y="9466263"/>
            <a:ext cx="8047038" cy="150812"/>
          </a:xfrm>
        </p:spPr>
        <p:txBody>
          <a:bodyPr/>
          <a:lstStyle>
            <a:lvl1pPr indent="-255600">
              <a:defRPr>
                <a:latin typeface="+mn-lt"/>
              </a:defRPr>
            </a:lvl1pPr>
            <a:lvl2pPr indent="-284400">
              <a:defRPr>
                <a:latin typeface="+mn-lt"/>
              </a:defRPr>
            </a:lvl2pPr>
            <a:lvl3pPr>
              <a:defRPr>
                <a:latin typeface="+mn-lt"/>
              </a:defRPr>
            </a:lvl3pPr>
            <a:lvl4pPr>
              <a:defRPr>
                <a:latin typeface="+mn-lt"/>
              </a:defRPr>
            </a:lvl4pPr>
            <a:lvl5pPr>
              <a:defRPr>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29" name="Text Placeholder 28"/>
          <p:cNvSpPr>
            <a:spLocks noGrp="1"/>
          </p:cNvSpPr>
          <p:nvPr>
            <p:ph type="body" sz="quarter" idx="33"/>
          </p:nvPr>
        </p:nvSpPr>
        <p:spPr>
          <a:xfrm>
            <a:off x="457200" y="9807575"/>
            <a:ext cx="8047038" cy="263525"/>
          </a:xfrm>
        </p:spPr>
        <p:txBody>
          <a:bodyPr/>
          <a:lstStyle>
            <a:lvl1pPr indent="-255600">
              <a:defRPr>
                <a:latin typeface="+mn-lt"/>
              </a:defRPr>
            </a:lvl1pPr>
            <a:lvl2pPr indent="-284400">
              <a:defRPr>
                <a:latin typeface="+mn-lt"/>
              </a:defRPr>
            </a:lvl2pPr>
            <a:lvl3pPr>
              <a:defRPr>
                <a:latin typeface="+mn-lt"/>
              </a:defRPr>
            </a:lvl3pPr>
            <a:lvl4pPr>
              <a:defRPr>
                <a:latin typeface="+mn-lt"/>
              </a:defRPr>
            </a:lvl4pPr>
            <a:lvl5pPr>
              <a:defRPr>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32" name="Text Placeholder 31"/>
          <p:cNvSpPr>
            <a:spLocks noGrp="1"/>
          </p:cNvSpPr>
          <p:nvPr>
            <p:ph type="body" sz="quarter" idx="34"/>
          </p:nvPr>
        </p:nvSpPr>
        <p:spPr>
          <a:xfrm>
            <a:off x="457200" y="10174288"/>
            <a:ext cx="8012113" cy="322262"/>
          </a:xfrm>
        </p:spPr>
        <p:txBody>
          <a:bodyPr/>
          <a:lstStyle>
            <a:lvl1pPr indent="-255600">
              <a:defRPr>
                <a:latin typeface="+mn-lt"/>
              </a:defRPr>
            </a:lvl1pPr>
            <a:lvl2pPr indent="-284400">
              <a:defRPr>
                <a:latin typeface="+mn-lt"/>
              </a:defRPr>
            </a:lvl2pPr>
            <a:lvl3pPr>
              <a:defRPr>
                <a:latin typeface="+mn-lt"/>
              </a:defRPr>
            </a:lvl3pPr>
            <a:lvl4pPr>
              <a:defRPr>
                <a:latin typeface="+mn-lt"/>
              </a:defRPr>
            </a:lvl4pPr>
            <a:lvl5pPr>
              <a:defRPr>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34" name="Text Placeholder 33"/>
          <p:cNvSpPr>
            <a:spLocks noGrp="1"/>
          </p:cNvSpPr>
          <p:nvPr>
            <p:ph type="body" sz="quarter" idx="35"/>
          </p:nvPr>
        </p:nvSpPr>
        <p:spPr>
          <a:xfrm>
            <a:off x="457200" y="10663977"/>
            <a:ext cx="8047038" cy="257175"/>
          </a:xfrm>
        </p:spPr>
        <p:txBody>
          <a:bodyPr/>
          <a:lstStyle>
            <a:lvl1pPr indent="-255600">
              <a:defRPr>
                <a:latin typeface="+mn-lt"/>
              </a:defRPr>
            </a:lvl1pPr>
            <a:lvl2pPr indent="-284400">
              <a:defRPr>
                <a:latin typeface="+mn-lt"/>
              </a:defRPr>
            </a:lvl2pPr>
            <a:lvl3pPr>
              <a:defRPr>
                <a:latin typeface="+mn-lt"/>
              </a:defRPr>
            </a:lvl3pPr>
            <a:lvl4pPr>
              <a:defRPr>
                <a:latin typeface="+mn-lt"/>
              </a:defRPr>
            </a:lvl4pPr>
            <a:lvl5pPr>
              <a:defRPr>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38" name="Text Placeholder 37"/>
          <p:cNvSpPr>
            <a:spLocks noGrp="1"/>
          </p:cNvSpPr>
          <p:nvPr>
            <p:ph type="body" sz="quarter" idx="36"/>
          </p:nvPr>
        </p:nvSpPr>
        <p:spPr>
          <a:xfrm>
            <a:off x="457200" y="11063288"/>
            <a:ext cx="8047038" cy="295275"/>
          </a:xfrm>
        </p:spPr>
        <p:txBody>
          <a:bodyPr/>
          <a:lstStyle>
            <a:lvl1pPr indent="-255600">
              <a:defRPr>
                <a:latin typeface="+mn-lt"/>
              </a:defRPr>
            </a:lvl1pPr>
            <a:lvl2pPr indent="-284400">
              <a:defRPr>
                <a:latin typeface="+mn-lt"/>
              </a:defRPr>
            </a:lvl2pPr>
            <a:lvl3pPr>
              <a:defRPr>
                <a:latin typeface="+mn-lt"/>
              </a:defRPr>
            </a:lvl3pPr>
            <a:lvl4pPr>
              <a:defRPr>
                <a:latin typeface="+mn-lt"/>
              </a:defRPr>
            </a:lvl4pPr>
            <a:lvl5pPr>
              <a:defRPr>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1484240011"/>
      </p:ext>
    </p:extLst>
  </p:cSld>
  <p:clrMapOvr>
    <a:masterClrMapping/>
  </p:clrMapOvr>
  <p:extLst>
    <p:ext uri="{DCECCB84-F9BA-43D5-87BE-67443E8EF086}">
      <p15:sldGuideLst xmlns:p15="http://schemas.microsoft.com/office/powerpoint/2012/main">
        <p15:guide id="1" orient="horz" pos="98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Figure + Caption">
    <p:spTree>
      <p:nvGrpSpPr>
        <p:cNvPr id="1" name="Shape 53"/>
        <p:cNvGrpSpPr/>
        <p:nvPr/>
      </p:nvGrpSpPr>
      <p:grpSpPr>
        <a:xfrm>
          <a:off x="0" y="0"/>
          <a:ext cx="0" cy="0"/>
          <a:chOff x="0" y="0"/>
          <a:chExt cx="0" cy="0"/>
        </a:xfrm>
      </p:grpSpPr>
      <p:sp>
        <p:nvSpPr>
          <p:cNvPr id="54" name="Tile Placeholder"/>
          <p:cNvSpPr txBox="1">
            <a:spLocks noGrp="1"/>
          </p:cNvSpPr>
          <p:nvPr>
            <p:ph type="title" hasCustomPrompt="1"/>
          </p:nvPr>
        </p:nvSpPr>
        <p:spPr>
          <a:xfrm>
            <a:off x="457200" y="241479"/>
            <a:ext cx="8229600" cy="106679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dirty="0"/>
              <a:t>Click to add figure number and title</a:t>
            </a:r>
            <a:endParaRPr dirty="0"/>
          </a:p>
        </p:txBody>
      </p:sp>
      <p:sp>
        <p:nvSpPr>
          <p:cNvPr id="3" name="Picture Placeholder 2">
            <a:extLst>
              <a:ext uri="{FF2B5EF4-FFF2-40B4-BE49-F238E27FC236}">
                <a16:creationId xmlns:a16="http://schemas.microsoft.com/office/drawing/2014/main" id="{AD3CB993-AC2C-41C5-BFB7-F2499EC1A14C}"/>
              </a:ext>
            </a:extLst>
          </p:cNvPr>
          <p:cNvSpPr>
            <a:spLocks noGrp="1"/>
          </p:cNvSpPr>
          <p:nvPr>
            <p:ph type="pic" sz="quarter" idx="13"/>
          </p:nvPr>
        </p:nvSpPr>
        <p:spPr>
          <a:xfrm>
            <a:off x="457200" y="1564404"/>
            <a:ext cx="8232775" cy="3417887"/>
          </a:xfrm>
        </p:spPr>
        <p:txBody>
          <a:bodyPr/>
          <a:lstStyle/>
          <a:p>
            <a:endParaRPr lang="en-US" dirty="0"/>
          </a:p>
        </p:txBody>
      </p:sp>
      <p:sp>
        <p:nvSpPr>
          <p:cNvPr id="55" name="Content Placeholder"/>
          <p:cNvSpPr txBox="1">
            <a:spLocks noGrp="1"/>
          </p:cNvSpPr>
          <p:nvPr>
            <p:ph type="body" idx="1" hasCustomPrompt="1"/>
          </p:nvPr>
        </p:nvSpPr>
        <p:spPr>
          <a:xfrm>
            <a:off x="457200" y="5102487"/>
            <a:ext cx="8229600" cy="1018367"/>
          </a:xfrm>
          <a:prstGeom prst="rect">
            <a:avLst/>
          </a:prstGeom>
          <a:noFill/>
          <a:ln>
            <a:noFill/>
          </a:ln>
        </p:spPr>
        <p:txBody>
          <a:bodyPr lIns="91425" tIns="91425" rIns="91425" bIns="91425" anchor="b" anchorCtr="0"/>
          <a:lstStyle>
            <a:lvl1pPr marL="0" marR="0" lvl="0" indent="0" algn="l" rtl="0">
              <a:spcBef>
                <a:spcPts val="0"/>
              </a:spcBef>
              <a:buClr>
                <a:srgbClr val="007FA3"/>
              </a:buClr>
              <a:buFont typeface="Arial"/>
              <a:buNone/>
              <a:defRPr sz="12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r>
              <a:rPr lang="en-US" dirty="0"/>
              <a:t>Click to add caption</a:t>
            </a:r>
            <a:endParaRPr dirty="0"/>
          </a:p>
        </p:txBody>
      </p:sp>
      <p:sp>
        <p:nvSpPr>
          <p:cNvPr id="57" name="Shape 57"/>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58" name="Shape 58"/>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dk1"/>
                </a:solidFill>
                <a:latin typeface="Arial"/>
                <a:ea typeface="Arial"/>
                <a:cs typeface="Arial"/>
                <a:sym typeface="Arial"/>
              </a:rPr>
              <a:t>‹#›</a:t>
            </a:fld>
            <a:endParaRPr lang="en-US" sz="9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88509755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Figure + Caption">
    <p:spTree>
      <p:nvGrpSpPr>
        <p:cNvPr id="1" name=""/>
        <p:cNvGrpSpPr/>
        <p:nvPr/>
      </p:nvGrpSpPr>
      <p:grpSpPr>
        <a:xfrm>
          <a:off x="0" y="0"/>
          <a:ext cx="0" cy="0"/>
          <a:chOff x="0" y="0"/>
          <a:chExt cx="0" cy="0"/>
        </a:xfrm>
      </p:grpSpPr>
      <p:sp>
        <p:nvSpPr>
          <p:cNvPr id="2" name="Title Placeholder">
            <a:extLst>
              <a:ext uri="{FF2B5EF4-FFF2-40B4-BE49-F238E27FC236}">
                <a16:creationId xmlns:a16="http://schemas.microsoft.com/office/drawing/2014/main" id="{14F033AD-BE5C-406D-991C-6AC56003E70C}"/>
              </a:ext>
            </a:extLst>
          </p:cNvPr>
          <p:cNvSpPr>
            <a:spLocks noGrp="1"/>
          </p:cNvSpPr>
          <p:nvPr>
            <p:ph type="title" hasCustomPrompt="1"/>
          </p:nvPr>
        </p:nvSpPr>
        <p:spPr/>
        <p:txBody>
          <a:bodyPr/>
          <a:lstStyle>
            <a:lvl1pPr>
              <a:defRPr sz="3600">
                <a:latin typeface="+mj-lt"/>
              </a:defRPr>
            </a:lvl1pPr>
          </a:lstStyle>
          <a:p>
            <a:r>
              <a:rPr lang="en-US" dirty="0"/>
              <a:t>Click to add figure number and title</a:t>
            </a:r>
          </a:p>
        </p:txBody>
      </p:sp>
      <p:sp>
        <p:nvSpPr>
          <p:cNvPr id="7" name="Content Placeholder 6">
            <a:extLst>
              <a:ext uri="{FF2B5EF4-FFF2-40B4-BE49-F238E27FC236}">
                <a16:creationId xmlns:a16="http://schemas.microsoft.com/office/drawing/2014/main" id="{9E6B7D3D-89C9-4133-8D8A-D779EB3D311D}"/>
              </a:ext>
            </a:extLst>
          </p:cNvPr>
          <p:cNvSpPr>
            <a:spLocks noGrp="1"/>
          </p:cNvSpPr>
          <p:nvPr>
            <p:ph sz="quarter" idx="13" hasCustomPrompt="1"/>
          </p:nvPr>
        </p:nvSpPr>
        <p:spPr>
          <a:xfrm>
            <a:off x="457200" y="1558412"/>
            <a:ext cx="4484688" cy="3754437"/>
          </a:xfrm>
        </p:spPr>
        <p:txBody>
          <a:bodyPr/>
          <a:lstStyle>
            <a:lvl1pPr>
              <a:defRPr/>
            </a:lvl1pPr>
          </a:lstStyle>
          <a:p>
            <a:pPr lvl="0"/>
            <a:r>
              <a:rPr lang="en-US" dirty="0"/>
              <a:t>Figure</a:t>
            </a:r>
          </a:p>
        </p:txBody>
      </p:sp>
      <p:sp>
        <p:nvSpPr>
          <p:cNvPr id="12" name="Content Placeholder 11">
            <a:extLst>
              <a:ext uri="{FF2B5EF4-FFF2-40B4-BE49-F238E27FC236}">
                <a16:creationId xmlns:a16="http://schemas.microsoft.com/office/drawing/2014/main" id="{5CAF3FDC-1BE7-4A19-A3D7-02B55407B90B}"/>
              </a:ext>
            </a:extLst>
          </p:cNvPr>
          <p:cNvSpPr>
            <a:spLocks noGrp="1"/>
          </p:cNvSpPr>
          <p:nvPr>
            <p:ph sz="quarter" idx="15"/>
          </p:nvPr>
        </p:nvSpPr>
        <p:spPr>
          <a:xfrm>
            <a:off x="5048250" y="1558412"/>
            <a:ext cx="3638550" cy="3754437"/>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a:extLst>
              <a:ext uri="{FF2B5EF4-FFF2-40B4-BE49-F238E27FC236}">
                <a16:creationId xmlns:a16="http://schemas.microsoft.com/office/drawing/2014/main" id="{BF40E849-7663-4A75-9BC8-012C23AC44DF}"/>
              </a:ext>
            </a:extLst>
          </p:cNvPr>
          <p:cNvSpPr>
            <a:spLocks noGrp="1"/>
          </p:cNvSpPr>
          <p:nvPr>
            <p:ph sz="quarter" idx="14" hasCustomPrompt="1"/>
          </p:nvPr>
        </p:nvSpPr>
        <p:spPr>
          <a:xfrm>
            <a:off x="457200" y="5420799"/>
            <a:ext cx="8229600" cy="533400"/>
          </a:xfrm>
        </p:spPr>
        <p:txBody>
          <a:bodyPr/>
          <a:lstStyle>
            <a:lvl1pPr>
              <a:defRPr/>
            </a:lvl1pPr>
          </a:lstStyle>
          <a:p>
            <a:pPr lvl="0"/>
            <a:r>
              <a:rPr lang="en-US" dirty="0"/>
              <a:t>Caption</a:t>
            </a:r>
          </a:p>
        </p:txBody>
      </p:sp>
      <p:sp>
        <p:nvSpPr>
          <p:cNvPr id="3" name="Date Placeholder 2">
            <a:extLst>
              <a:ext uri="{FF2B5EF4-FFF2-40B4-BE49-F238E27FC236}">
                <a16:creationId xmlns:a16="http://schemas.microsoft.com/office/drawing/2014/main" id="{A50D4E5D-00F7-4DC6-9BB0-713B8A0DA354}"/>
              </a:ext>
            </a:extLst>
          </p:cNvPr>
          <p:cNvSpPr>
            <a:spLocks noGrp="1"/>
          </p:cNvSpPr>
          <p:nvPr>
            <p:ph type="dt" idx="10"/>
          </p:nvPr>
        </p:nvSpPr>
        <p:spPr/>
        <p:txBody>
          <a:bodyPr/>
          <a:lstStyle/>
          <a:p>
            <a:endParaRPr lang="en-US" dirty="0"/>
          </a:p>
        </p:txBody>
      </p:sp>
      <p:sp>
        <p:nvSpPr>
          <p:cNvPr id="4" name="Slide Number Placeholder 3">
            <a:extLst>
              <a:ext uri="{FF2B5EF4-FFF2-40B4-BE49-F238E27FC236}">
                <a16:creationId xmlns:a16="http://schemas.microsoft.com/office/drawing/2014/main" id="{18AF4094-2296-458C-908A-D778D0DF5AFA}"/>
              </a:ext>
            </a:extLst>
          </p:cNvPr>
          <p:cNvSpPr>
            <a:spLocks noGrp="1"/>
          </p:cNvSpPr>
          <p:nvPr>
            <p:ph type="sldNum" idx="11"/>
          </p:nvPr>
        </p:nvSpPr>
        <p:spPr/>
        <p:txBody>
          <a:bodyPr/>
          <a:lstStyle/>
          <a:p>
            <a:pPr marL="0" marR="0" lvl="0" indent="0" algn="r" rtl="0">
              <a:spcBef>
                <a:spcPts val="0"/>
              </a:spcBef>
              <a:buSzPct val="25000"/>
              <a:buNone/>
            </a:pPr>
            <a:fld id="{00000000-1234-1234-1234-123412341234}" type="slidenum">
              <a:rPr lang="en-US" sz="900" b="0" i="0" u="none" strike="noStrike" cap="none" smtClean="0">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166042820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Label Layout 1">
    <p:spTree>
      <p:nvGrpSpPr>
        <p:cNvPr id="1" name=""/>
        <p:cNvGrpSpPr/>
        <p:nvPr/>
      </p:nvGrpSpPr>
      <p:grpSpPr>
        <a:xfrm>
          <a:off x="0" y="0"/>
          <a:ext cx="0" cy="0"/>
          <a:chOff x="0" y="0"/>
          <a:chExt cx="0" cy="0"/>
        </a:xfrm>
      </p:grpSpPr>
      <p:sp>
        <p:nvSpPr>
          <p:cNvPr id="2" name="Title Placeholder">
            <a:extLst>
              <a:ext uri="{FF2B5EF4-FFF2-40B4-BE49-F238E27FC236}">
                <a16:creationId xmlns:a16="http://schemas.microsoft.com/office/drawing/2014/main" id="{065091D3-E16C-46AB-9A90-0F52CA812534}"/>
              </a:ext>
            </a:extLst>
          </p:cNvPr>
          <p:cNvSpPr>
            <a:spLocks noGrp="1"/>
          </p:cNvSpPr>
          <p:nvPr>
            <p:ph type="title" hasCustomPrompt="1"/>
          </p:nvPr>
        </p:nvSpPr>
        <p:spPr/>
        <p:txBody>
          <a:bodyPr/>
          <a:lstStyle>
            <a:lvl1pPr>
              <a:defRPr sz="3600">
                <a:latin typeface="+mj-lt"/>
              </a:defRPr>
            </a:lvl1pPr>
          </a:lstStyle>
          <a:p>
            <a:r>
              <a:rPr lang="en-US" dirty="0"/>
              <a:t>Click to add title</a:t>
            </a:r>
          </a:p>
        </p:txBody>
      </p:sp>
      <p:sp>
        <p:nvSpPr>
          <p:cNvPr id="7" name="Image title">
            <a:extLst>
              <a:ext uri="{FF2B5EF4-FFF2-40B4-BE49-F238E27FC236}">
                <a16:creationId xmlns:a16="http://schemas.microsoft.com/office/drawing/2014/main" id="{CB345607-C53C-44AF-8929-3BDC4C617AB6}"/>
              </a:ext>
            </a:extLst>
          </p:cNvPr>
          <p:cNvSpPr>
            <a:spLocks noGrp="1"/>
          </p:cNvSpPr>
          <p:nvPr>
            <p:ph type="body" sz="quarter" idx="13" hasCustomPrompt="1"/>
          </p:nvPr>
        </p:nvSpPr>
        <p:spPr>
          <a:xfrm>
            <a:off x="2982913" y="4359275"/>
            <a:ext cx="3482975" cy="600075"/>
          </a:xfrm>
        </p:spPr>
        <p:txBody>
          <a:bodyPr/>
          <a:lstStyle>
            <a:lvl1pPr marL="101600" indent="0">
              <a:buNone/>
              <a:defRPr/>
            </a:lvl1pPr>
          </a:lstStyle>
          <a:p>
            <a:pPr lvl="0"/>
            <a:r>
              <a:rPr lang="en-US" dirty="0"/>
              <a:t>Image title</a:t>
            </a:r>
          </a:p>
        </p:txBody>
      </p:sp>
      <p:sp>
        <p:nvSpPr>
          <p:cNvPr id="9" name="Image">
            <a:extLst>
              <a:ext uri="{FF2B5EF4-FFF2-40B4-BE49-F238E27FC236}">
                <a16:creationId xmlns:a16="http://schemas.microsoft.com/office/drawing/2014/main" id="{C2661E64-2E71-47E6-A5A0-AC5348C08F51}"/>
              </a:ext>
            </a:extLst>
          </p:cNvPr>
          <p:cNvSpPr>
            <a:spLocks noGrp="1"/>
          </p:cNvSpPr>
          <p:nvPr>
            <p:ph type="pic" sz="quarter" idx="14" hasCustomPrompt="1"/>
          </p:nvPr>
        </p:nvSpPr>
        <p:spPr>
          <a:xfrm>
            <a:off x="2982912" y="1681163"/>
            <a:ext cx="3482975" cy="2559050"/>
          </a:xfrm>
        </p:spPr>
        <p:txBody>
          <a:bodyPr/>
          <a:lstStyle>
            <a:lvl1pPr marL="101600" indent="0">
              <a:buNone/>
              <a:defRPr/>
            </a:lvl1pPr>
          </a:lstStyle>
          <a:p>
            <a:r>
              <a:rPr lang="en-US" dirty="0"/>
              <a:t>Image</a:t>
            </a:r>
          </a:p>
        </p:txBody>
      </p:sp>
      <p:sp>
        <p:nvSpPr>
          <p:cNvPr id="11" name="Label 1">
            <a:extLst>
              <a:ext uri="{FF2B5EF4-FFF2-40B4-BE49-F238E27FC236}">
                <a16:creationId xmlns:a16="http://schemas.microsoft.com/office/drawing/2014/main" id="{3D0F2ED9-E212-40DC-A528-BE4A28DE88FD}"/>
              </a:ext>
            </a:extLst>
          </p:cNvPr>
          <p:cNvSpPr>
            <a:spLocks noGrp="1"/>
          </p:cNvSpPr>
          <p:nvPr>
            <p:ph type="body" sz="quarter" idx="15" hasCustomPrompt="1"/>
          </p:nvPr>
        </p:nvSpPr>
        <p:spPr>
          <a:xfrm>
            <a:off x="808109" y="1681163"/>
            <a:ext cx="1220716" cy="627062"/>
          </a:xfrm>
        </p:spPr>
        <p:txBody>
          <a:bodyPr/>
          <a:lstStyle>
            <a:lvl1pPr marL="101600" indent="0">
              <a:buNone/>
              <a:defRPr/>
            </a:lvl1pPr>
          </a:lstStyle>
          <a:p>
            <a:pPr lvl="0"/>
            <a:r>
              <a:rPr lang="en-US" dirty="0"/>
              <a:t>Label 1</a:t>
            </a:r>
          </a:p>
        </p:txBody>
      </p:sp>
      <p:sp>
        <p:nvSpPr>
          <p:cNvPr id="13" name="Label 2">
            <a:extLst>
              <a:ext uri="{FF2B5EF4-FFF2-40B4-BE49-F238E27FC236}">
                <a16:creationId xmlns:a16="http://schemas.microsoft.com/office/drawing/2014/main" id="{E8D9AEEF-5E99-48D4-B8C3-C5A995764DCA}"/>
              </a:ext>
            </a:extLst>
          </p:cNvPr>
          <p:cNvSpPr>
            <a:spLocks noGrp="1"/>
          </p:cNvSpPr>
          <p:nvPr>
            <p:ph type="body" sz="quarter" idx="16" hasCustomPrompt="1"/>
          </p:nvPr>
        </p:nvSpPr>
        <p:spPr>
          <a:xfrm>
            <a:off x="808109" y="2647157"/>
            <a:ext cx="1206500" cy="627062"/>
          </a:xfrm>
        </p:spPr>
        <p:txBody>
          <a:bodyPr/>
          <a:lstStyle>
            <a:lvl1pPr marL="101600" indent="0">
              <a:buNone/>
              <a:defRPr/>
            </a:lvl1pPr>
          </a:lstStyle>
          <a:p>
            <a:pPr lvl="0"/>
            <a:r>
              <a:rPr lang="en-US" dirty="0"/>
              <a:t>Label 2</a:t>
            </a:r>
          </a:p>
        </p:txBody>
      </p:sp>
      <p:sp>
        <p:nvSpPr>
          <p:cNvPr id="15" name="Label 3">
            <a:extLst>
              <a:ext uri="{FF2B5EF4-FFF2-40B4-BE49-F238E27FC236}">
                <a16:creationId xmlns:a16="http://schemas.microsoft.com/office/drawing/2014/main" id="{99D329CE-18C4-40A9-A508-1684979AC205}"/>
              </a:ext>
            </a:extLst>
          </p:cNvPr>
          <p:cNvSpPr>
            <a:spLocks noGrp="1"/>
          </p:cNvSpPr>
          <p:nvPr>
            <p:ph type="body" sz="quarter" idx="17" hasCustomPrompt="1"/>
          </p:nvPr>
        </p:nvSpPr>
        <p:spPr>
          <a:xfrm>
            <a:off x="808109" y="3613151"/>
            <a:ext cx="1206500" cy="627062"/>
          </a:xfrm>
        </p:spPr>
        <p:txBody>
          <a:bodyPr/>
          <a:lstStyle>
            <a:lvl1pPr marL="101600" indent="0">
              <a:buNone/>
              <a:defRPr/>
            </a:lvl1pPr>
          </a:lstStyle>
          <a:p>
            <a:pPr lvl="0"/>
            <a:r>
              <a:rPr lang="en-US" dirty="0"/>
              <a:t>Label 3</a:t>
            </a:r>
          </a:p>
        </p:txBody>
      </p:sp>
      <p:sp>
        <p:nvSpPr>
          <p:cNvPr id="17" name="Label 4">
            <a:extLst>
              <a:ext uri="{FF2B5EF4-FFF2-40B4-BE49-F238E27FC236}">
                <a16:creationId xmlns:a16="http://schemas.microsoft.com/office/drawing/2014/main" id="{AAE735D1-F9F4-4525-9ED5-F10A99DECCB8}"/>
              </a:ext>
            </a:extLst>
          </p:cNvPr>
          <p:cNvSpPr>
            <a:spLocks noGrp="1"/>
          </p:cNvSpPr>
          <p:nvPr>
            <p:ph type="body" sz="quarter" idx="18" hasCustomPrompt="1"/>
          </p:nvPr>
        </p:nvSpPr>
        <p:spPr>
          <a:xfrm>
            <a:off x="7381874" y="1681163"/>
            <a:ext cx="1304925" cy="627062"/>
          </a:xfrm>
        </p:spPr>
        <p:txBody>
          <a:bodyPr/>
          <a:lstStyle>
            <a:lvl1pPr marL="101600" indent="0">
              <a:buNone/>
              <a:defRPr/>
            </a:lvl1pPr>
          </a:lstStyle>
          <a:p>
            <a:pPr lvl="0"/>
            <a:r>
              <a:rPr lang="en-US" dirty="0"/>
              <a:t>Label 4</a:t>
            </a:r>
          </a:p>
        </p:txBody>
      </p:sp>
      <p:sp>
        <p:nvSpPr>
          <p:cNvPr id="19" name="Label 5">
            <a:extLst>
              <a:ext uri="{FF2B5EF4-FFF2-40B4-BE49-F238E27FC236}">
                <a16:creationId xmlns:a16="http://schemas.microsoft.com/office/drawing/2014/main" id="{43259E0C-9247-446E-9183-FBF70F8FD41C}"/>
              </a:ext>
            </a:extLst>
          </p:cNvPr>
          <p:cNvSpPr>
            <a:spLocks noGrp="1"/>
          </p:cNvSpPr>
          <p:nvPr>
            <p:ph type="body" sz="quarter" idx="19" hasCustomPrompt="1"/>
          </p:nvPr>
        </p:nvSpPr>
        <p:spPr>
          <a:xfrm>
            <a:off x="7381874" y="2651590"/>
            <a:ext cx="1304925" cy="618196"/>
          </a:xfrm>
        </p:spPr>
        <p:txBody>
          <a:bodyPr/>
          <a:lstStyle>
            <a:lvl1pPr marL="101600" indent="0">
              <a:buNone/>
              <a:defRPr/>
            </a:lvl1pPr>
          </a:lstStyle>
          <a:p>
            <a:pPr lvl="0"/>
            <a:r>
              <a:rPr lang="en-US" dirty="0"/>
              <a:t>Label 5</a:t>
            </a:r>
          </a:p>
        </p:txBody>
      </p:sp>
      <p:sp>
        <p:nvSpPr>
          <p:cNvPr id="21" name="Label 6">
            <a:extLst>
              <a:ext uri="{FF2B5EF4-FFF2-40B4-BE49-F238E27FC236}">
                <a16:creationId xmlns:a16="http://schemas.microsoft.com/office/drawing/2014/main" id="{111F58DF-A1C1-4DD6-ADE5-FC54A39F6757}"/>
              </a:ext>
            </a:extLst>
          </p:cNvPr>
          <p:cNvSpPr>
            <a:spLocks noGrp="1"/>
          </p:cNvSpPr>
          <p:nvPr>
            <p:ph type="body" sz="quarter" idx="20" hasCustomPrompt="1"/>
          </p:nvPr>
        </p:nvSpPr>
        <p:spPr>
          <a:xfrm>
            <a:off x="7381874" y="3613151"/>
            <a:ext cx="1304925" cy="627063"/>
          </a:xfrm>
        </p:spPr>
        <p:txBody>
          <a:bodyPr/>
          <a:lstStyle>
            <a:lvl1pPr marL="101600" indent="0">
              <a:buNone/>
              <a:defRPr/>
            </a:lvl1pPr>
          </a:lstStyle>
          <a:p>
            <a:pPr lvl="0"/>
            <a:r>
              <a:rPr lang="en-US" dirty="0"/>
              <a:t>Label 6</a:t>
            </a:r>
          </a:p>
        </p:txBody>
      </p:sp>
      <p:sp>
        <p:nvSpPr>
          <p:cNvPr id="3" name="Date Placeholder 2">
            <a:extLst>
              <a:ext uri="{FF2B5EF4-FFF2-40B4-BE49-F238E27FC236}">
                <a16:creationId xmlns:a16="http://schemas.microsoft.com/office/drawing/2014/main" id="{D0CEC9E9-2CDA-42DF-A6E1-55B455A7E67B}"/>
              </a:ext>
            </a:extLst>
          </p:cNvPr>
          <p:cNvSpPr>
            <a:spLocks noGrp="1"/>
          </p:cNvSpPr>
          <p:nvPr>
            <p:ph type="dt" idx="10"/>
          </p:nvPr>
        </p:nvSpPr>
        <p:spPr/>
        <p:txBody>
          <a:bodyPr/>
          <a:lstStyle/>
          <a:p>
            <a:endParaRPr lang="en-US" dirty="0"/>
          </a:p>
        </p:txBody>
      </p:sp>
      <p:sp>
        <p:nvSpPr>
          <p:cNvPr id="4" name="Slide Number Placeholder 3">
            <a:extLst>
              <a:ext uri="{FF2B5EF4-FFF2-40B4-BE49-F238E27FC236}">
                <a16:creationId xmlns:a16="http://schemas.microsoft.com/office/drawing/2014/main" id="{5429F10E-ACBA-4EA4-B23A-AC32FC5A681B}"/>
              </a:ext>
            </a:extLst>
          </p:cNvPr>
          <p:cNvSpPr>
            <a:spLocks noGrp="1"/>
          </p:cNvSpPr>
          <p:nvPr>
            <p:ph type="sldNum" idx="11"/>
          </p:nvPr>
        </p:nvSpPr>
        <p:spPr/>
        <p:txBody>
          <a:bodyPr/>
          <a:lstStyle/>
          <a:p>
            <a:pPr marL="0" marR="0" lvl="0" indent="0" algn="r" rtl="0">
              <a:spcBef>
                <a:spcPts val="0"/>
              </a:spcBef>
              <a:buSzPct val="25000"/>
              <a:buNone/>
            </a:pPr>
            <a:fld id="{00000000-1234-1234-1234-123412341234}" type="slidenum">
              <a:rPr lang="en-US" sz="900" b="0" i="0" u="none" strike="noStrike" cap="none" smtClean="0">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202789916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Label Layout 2">
    <p:spTree>
      <p:nvGrpSpPr>
        <p:cNvPr id="1" name=""/>
        <p:cNvGrpSpPr/>
        <p:nvPr/>
      </p:nvGrpSpPr>
      <p:grpSpPr>
        <a:xfrm>
          <a:off x="0" y="0"/>
          <a:ext cx="0" cy="0"/>
          <a:chOff x="0" y="0"/>
          <a:chExt cx="0" cy="0"/>
        </a:xfrm>
      </p:grpSpPr>
      <p:sp>
        <p:nvSpPr>
          <p:cNvPr id="2" name="Title Placeholder">
            <a:extLst>
              <a:ext uri="{FF2B5EF4-FFF2-40B4-BE49-F238E27FC236}">
                <a16:creationId xmlns:a16="http://schemas.microsoft.com/office/drawing/2014/main" id="{5AF36A59-5DE4-46F3-8035-460E546D5673}"/>
              </a:ext>
            </a:extLst>
          </p:cNvPr>
          <p:cNvSpPr>
            <a:spLocks noGrp="1"/>
          </p:cNvSpPr>
          <p:nvPr>
            <p:ph type="title"/>
          </p:nvPr>
        </p:nvSpPr>
        <p:spPr/>
        <p:txBody>
          <a:bodyPr/>
          <a:lstStyle>
            <a:lvl1pPr>
              <a:defRPr sz="3600">
                <a:latin typeface="+mj-lt"/>
              </a:defRPr>
            </a:lvl1pPr>
          </a:lstStyle>
          <a:p>
            <a:r>
              <a:rPr lang="en-US" dirty="0"/>
              <a:t>Click to edit Master title style</a:t>
            </a:r>
          </a:p>
        </p:txBody>
      </p:sp>
      <p:sp>
        <p:nvSpPr>
          <p:cNvPr id="7" name="Image 1 title">
            <a:extLst>
              <a:ext uri="{FF2B5EF4-FFF2-40B4-BE49-F238E27FC236}">
                <a16:creationId xmlns:a16="http://schemas.microsoft.com/office/drawing/2014/main" id="{2BEC12FB-EC67-436F-875F-0A306862EF78}"/>
              </a:ext>
            </a:extLst>
          </p:cNvPr>
          <p:cNvSpPr>
            <a:spLocks noGrp="1"/>
          </p:cNvSpPr>
          <p:nvPr>
            <p:ph type="body" sz="quarter" idx="13" hasCustomPrompt="1"/>
          </p:nvPr>
        </p:nvSpPr>
        <p:spPr>
          <a:xfrm>
            <a:off x="457201" y="4392613"/>
            <a:ext cx="2107323" cy="504825"/>
          </a:xfrm>
        </p:spPr>
        <p:txBody>
          <a:bodyPr/>
          <a:lstStyle>
            <a:lvl1pPr marL="101600" indent="0">
              <a:buNone/>
              <a:defRPr/>
            </a:lvl1pPr>
          </a:lstStyle>
          <a:p>
            <a:pPr lvl="0"/>
            <a:r>
              <a:rPr lang="en-US" dirty="0"/>
              <a:t>Image 1 title</a:t>
            </a:r>
          </a:p>
        </p:txBody>
      </p:sp>
      <p:sp>
        <p:nvSpPr>
          <p:cNvPr id="9" name="Image 1">
            <a:extLst>
              <a:ext uri="{FF2B5EF4-FFF2-40B4-BE49-F238E27FC236}">
                <a16:creationId xmlns:a16="http://schemas.microsoft.com/office/drawing/2014/main" id="{1E9C9C32-F8ED-4AA8-AA00-26A2357E73E9}"/>
              </a:ext>
            </a:extLst>
          </p:cNvPr>
          <p:cNvSpPr>
            <a:spLocks noGrp="1"/>
          </p:cNvSpPr>
          <p:nvPr>
            <p:ph type="pic" sz="quarter" idx="14" hasCustomPrompt="1"/>
          </p:nvPr>
        </p:nvSpPr>
        <p:spPr>
          <a:xfrm>
            <a:off x="457200" y="1817688"/>
            <a:ext cx="2107324" cy="2386012"/>
          </a:xfrm>
        </p:spPr>
        <p:txBody>
          <a:bodyPr/>
          <a:lstStyle>
            <a:lvl1pPr marL="101600" indent="0">
              <a:buNone/>
              <a:defRPr/>
            </a:lvl1pPr>
          </a:lstStyle>
          <a:p>
            <a:r>
              <a:rPr lang="en-US" dirty="0"/>
              <a:t>Image 1</a:t>
            </a:r>
          </a:p>
        </p:txBody>
      </p:sp>
      <p:sp>
        <p:nvSpPr>
          <p:cNvPr id="11" name="Label 1.1">
            <a:extLst>
              <a:ext uri="{FF2B5EF4-FFF2-40B4-BE49-F238E27FC236}">
                <a16:creationId xmlns:a16="http://schemas.microsoft.com/office/drawing/2014/main" id="{BD50A136-2F5A-4764-ADDC-D48D703981CC}"/>
              </a:ext>
            </a:extLst>
          </p:cNvPr>
          <p:cNvSpPr>
            <a:spLocks noGrp="1"/>
          </p:cNvSpPr>
          <p:nvPr>
            <p:ph type="body" sz="quarter" idx="15" hasCustomPrompt="1"/>
          </p:nvPr>
        </p:nvSpPr>
        <p:spPr>
          <a:xfrm>
            <a:off x="2774622" y="1794947"/>
            <a:ext cx="1534619" cy="591855"/>
          </a:xfrm>
        </p:spPr>
        <p:txBody>
          <a:bodyPr/>
          <a:lstStyle>
            <a:lvl1pPr marL="101600" indent="0">
              <a:buNone/>
              <a:defRPr/>
            </a:lvl1pPr>
          </a:lstStyle>
          <a:p>
            <a:pPr lvl="0"/>
            <a:r>
              <a:rPr lang="en-US" dirty="0"/>
              <a:t>Label 1.1</a:t>
            </a:r>
          </a:p>
        </p:txBody>
      </p:sp>
      <p:sp>
        <p:nvSpPr>
          <p:cNvPr id="13" name="Label 1.2">
            <a:extLst>
              <a:ext uri="{FF2B5EF4-FFF2-40B4-BE49-F238E27FC236}">
                <a16:creationId xmlns:a16="http://schemas.microsoft.com/office/drawing/2014/main" id="{16926224-3F90-4884-9AC1-A5381D78801B}"/>
              </a:ext>
            </a:extLst>
          </p:cNvPr>
          <p:cNvSpPr>
            <a:spLocks noGrp="1"/>
          </p:cNvSpPr>
          <p:nvPr>
            <p:ph type="body" sz="quarter" idx="16" hasCustomPrompt="1"/>
          </p:nvPr>
        </p:nvSpPr>
        <p:spPr>
          <a:xfrm>
            <a:off x="2774622" y="2707481"/>
            <a:ext cx="1534619" cy="606425"/>
          </a:xfrm>
        </p:spPr>
        <p:txBody>
          <a:bodyPr/>
          <a:lstStyle>
            <a:lvl1pPr marL="101600" indent="0">
              <a:buNone/>
              <a:defRPr/>
            </a:lvl1pPr>
          </a:lstStyle>
          <a:p>
            <a:pPr lvl="0"/>
            <a:r>
              <a:rPr lang="en-US" dirty="0"/>
              <a:t>Label 1.2</a:t>
            </a:r>
          </a:p>
        </p:txBody>
      </p:sp>
      <p:sp>
        <p:nvSpPr>
          <p:cNvPr id="15" name="Label 1.3">
            <a:extLst>
              <a:ext uri="{FF2B5EF4-FFF2-40B4-BE49-F238E27FC236}">
                <a16:creationId xmlns:a16="http://schemas.microsoft.com/office/drawing/2014/main" id="{D4719473-9C3F-493C-B20E-27CDBBA38B68}"/>
              </a:ext>
            </a:extLst>
          </p:cNvPr>
          <p:cNvSpPr>
            <a:spLocks noGrp="1"/>
          </p:cNvSpPr>
          <p:nvPr>
            <p:ph type="body" sz="quarter" idx="17" hasCustomPrompt="1"/>
          </p:nvPr>
        </p:nvSpPr>
        <p:spPr>
          <a:xfrm>
            <a:off x="2774622" y="3597275"/>
            <a:ext cx="1534619" cy="606425"/>
          </a:xfrm>
        </p:spPr>
        <p:txBody>
          <a:bodyPr/>
          <a:lstStyle>
            <a:lvl1pPr marL="101600" indent="0">
              <a:buNone/>
              <a:defRPr/>
            </a:lvl1pPr>
          </a:lstStyle>
          <a:p>
            <a:pPr lvl="0"/>
            <a:r>
              <a:rPr lang="en-US" dirty="0"/>
              <a:t>Label 1.3</a:t>
            </a:r>
          </a:p>
        </p:txBody>
      </p:sp>
      <p:sp>
        <p:nvSpPr>
          <p:cNvPr id="17" name="Image 2 title">
            <a:extLst>
              <a:ext uri="{FF2B5EF4-FFF2-40B4-BE49-F238E27FC236}">
                <a16:creationId xmlns:a16="http://schemas.microsoft.com/office/drawing/2014/main" id="{DC526974-AF8C-4228-AAAA-33D0B8AB71C7}"/>
              </a:ext>
            </a:extLst>
          </p:cNvPr>
          <p:cNvSpPr>
            <a:spLocks noGrp="1"/>
          </p:cNvSpPr>
          <p:nvPr>
            <p:ph type="body" sz="quarter" idx="18" hasCustomPrompt="1"/>
          </p:nvPr>
        </p:nvSpPr>
        <p:spPr>
          <a:xfrm>
            <a:off x="4931596" y="4347439"/>
            <a:ext cx="2107323" cy="504825"/>
          </a:xfrm>
        </p:spPr>
        <p:txBody>
          <a:bodyPr/>
          <a:lstStyle>
            <a:lvl1pPr marL="101600" indent="0">
              <a:buNone/>
              <a:defRPr/>
            </a:lvl1pPr>
          </a:lstStyle>
          <a:p>
            <a:pPr lvl="0"/>
            <a:r>
              <a:rPr lang="en-US" dirty="0"/>
              <a:t>Image 2 title</a:t>
            </a:r>
          </a:p>
        </p:txBody>
      </p:sp>
      <p:sp>
        <p:nvSpPr>
          <p:cNvPr id="19" name="Image 2">
            <a:extLst>
              <a:ext uri="{FF2B5EF4-FFF2-40B4-BE49-F238E27FC236}">
                <a16:creationId xmlns:a16="http://schemas.microsoft.com/office/drawing/2014/main" id="{812D2BB4-4991-47F8-9E82-9C9B41B052FB}"/>
              </a:ext>
            </a:extLst>
          </p:cNvPr>
          <p:cNvSpPr>
            <a:spLocks noGrp="1"/>
          </p:cNvSpPr>
          <p:nvPr>
            <p:ph type="pic" sz="quarter" idx="19" hasCustomPrompt="1"/>
          </p:nvPr>
        </p:nvSpPr>
        <p:spPr>
          <a:xfrm>
            <a:off x="4931596" y="1806537"/>
            <a:ext cx="2107323" cy="2397164"/>
          </a:xfrm>
        </p:spPr>
        <p:txBody>
          <a:bodyPr/>
          <a:lstStyle>
            <a:lvl1pPr marL="101600" indent="0">
              <a:buNone/>
              <a:defRPr/>
            </a:lvl1pPr>
          </a:lstStyle>
          <a:p>
            <a:r>
              <a:rPr lang="en-US" dirty="0"/>
              <a:t>Image 2</a:t>
            </a:r>
          </a:p>
        </p:txBody>
      </p:sp>
      <p:sp>
        <p:nvSpPr>
          <p:cNvPr id="21" name="Label 2.1">
            <a:extLst>
              <a:ext uri="{FF2B5EF4-FFF2-40B4-BE49-F238E27FC236}">
                <a16:creationId xmlns:a16="http://schemas.microsoft.com/office/drawing/2014/main" id="{15D9E78D-62D4-4D7C-8E37-E1A000DA23A2}"/>
              </a:ext>
            </a:extLst>
          </p:cNvPr>
          <p:cNvSpPr>
            <a:spLocks noGrp="1"/>
          </p:cNvSpPr>
          <p:nvPr>
            <p:ph type="body" sz="quarter" idx="20" hasCustomPrompt="1"/>
          </p:nvPr>
        </p:nvSpPr>
        <p:spPr>
          <a:xfrm>
            <a:off x="7304580" y="1794947"/>
            <a:ext cx="1534619" cy="608524"/>
          </a:xfrm>
        </p:spPr>
        <p:txBody>
          <a:bodyPr/>
          <a:lstStyle>
            <a:lvl1pPr marL="101600" indent="0">
              <a:buNone/>
              <a:defRPr/>
            </a:lvl1pPr>
          </a:lstStyle>
          <a:p>
            <a:pPr lvl="0"/>
            <a:r>
              <a:rPr lang="en-US" dirty="0"/>
              <a:t>Label 2.1</a:t>
            </a:r>
          </a:p>
        </p:txBody>
      </p:sp>
      <p:sp>
        <p:nvSpPr>
          <p:cNvPr id="23" name="Label 2.2">
            <a:extLst>
              <a:ext uri="{FF2B5EF4-FFF2-40B4-BE49-F238E27FC236}">
                <a16:creationId xmlns:a16="http://schemas.microsoft.com/office/drawing/2014/main" id="{0ECEA5DA-0702-46DA-A4DD-66B7E7FF424B}"/>
              </a:ext>
            </a:extLst>
          </p:cNvPr>
          <p:cNvSpPr>
            <a:spLocks noGrp="1"/>
          </p:cNvSpPr>
          <p:nvPr>
            <p:ph type="body" sz="quarter" idx="21" hasCustomPrompt="1"/>
          </p:nvPr>
        </p:nvSpPr>
        <p:spPr>
          <a:xfrm>
            <a:off x="7304579" y="2707481"/>
            <a:ext cx="1534619" cy="608524"/>
          </a:xfrm>
        </p:spPr>
        <p:txBody>
          <a:bodyPr/>
          <a:lstStyle>
            <a:lvl1pPr marL="101600" indent="0">
              <a:buNone/>
              <a:defRPr/>
            </a:lvl1pPr>
          </a:lstStyle>
          <a:p>
            <a:pPr lvl="0"/>
            <a:r>
              <a:rPr lang="en-US" dirty="0"/>
              <a:t>Label 2.2</a:t>
            </a:r>
          </a:p>
        </p:txBody>
      </p:sp>
      <p:sp>
        <p:nvSpPr>
          <p:cNvPr id="25" name="Label 2.3">
            <a:extLst>
              <a:ext uri="{FF2B5EF4-FFF2-40B4-BE49-F238E27FC236}">
                <a16:creationId xmlns:a16="http://schemas.microsoft.com/office/drawing/2014/main" id="{64C63D68-E200-46DF-8E34-92DC66FE879B}"/>
              </a:ext>
            </a:extLst>
          </p:cNvPr>
          <p:cNvSpPr>
            <a:spLocks noGrp="1"/>
          </p:cNvSpPr>
          <p:nvPr>
            <p:ph type="body" sz="quarter" idx="22" hasCustomPrompt="1"/>
          </p:nvPr>
        </p:nvSpPr>
        <p:spPr>
          <a:xfrm>
            <a:off x="7304579" y="3579818"/>
            <a:ext cx="1534620" cy="608524"/>
          </a:xfrm>
        </p:spPr>
        <p:txBody>
          <a:bodyPr/>
          <a:lstStyle>
            <a:lvl1pPr marL="101600" indent="0">
              <a:buNone/>
              <a:defRPr/>
            </a:lvl1pPr>
          </a:lstStyle>
          <a:p>
            <a:pPr lvl="0"/>
            <a:r>
              <a:rPr lang="en-US" dirty="0"/>
              <a:t>Label 2.3</a:t>
            </a:r>
          </a:p>
        </p:txBody>
      </p:sp>
      <p:sp>
        <p:nvSpPr>
          <p:cNvPr id="3" name="Date Placeholder 2">
            <a:extLst>
              <a:ext uri="{FF2B5EF4-FFF2-40B4-BE49-F238E27FC236}">
                <a16:creationId xmlns:a16="http://schemas.microsoft.com/office/drawing/2014/main" id="{D8A4DA0A-BA94-4C4E-A521-FB23D113A856}"/>
              </a:ext>
            </a:extLst>
          </p:cNvPr>
          <p:cNvSpPr>
            <a:spLocks noGrp="1"/>
          </p:cNvSpPr>
          <p:nvPr>
            <p:ph type="dt" idx="10"/>
          </p:nvPr>
        </p:nvSpPr>
        <p:spPr/>
        <p:txBody>
          <a:bodyPr/>
          <a:lstStyle/>
          <a:p>
            <a:endParaRPr lang="en-US" dirty="0"/>
          </a:p>
        </p:txBody>
      </p:sp>
      <p:sp>
        <p:nvSpPr>
          <p:cNvPr id="4" name="Slide Number Placeholder 3">
            <a:extLst>
              <a:ext uri="{FF2B5EF4-FFF2-40B4-BE49-F238E27FC236}">
                <a16:creationId xmlns:a16="http://schemas.microsoft.com/office/drawing/2014/main" id="{44569933-5FC5-4C73-96ED-E1AC0FC867FE}"/>
              </a:ext>
            </a:extLst>
          </p:cNvPr>
          <p:cNvSpPr>
            <a:spLocks noGrp="1"/>
          </p:cNvSpPr>
          <p:nvPr>
            <p:ph type="sldNum" idx="11"/>
          </p:nvPr>
        </p:nvSpPr>
        <p:spPr/>
        <p:txBody>
          <a:bodyPr/>
          <a:lstStyle/>
          <a:p>
            <a:pPr marL="0" marR="0" lvl="0" indent="0" algn="r" rtl="0">
              <a:spcBef>
                <a:spcPts val="0"/>
              </a:spcBef>
              <a:buSzPct val="25000"/>
              <a:buNone/>
            </a:pPr>
            <a:fld id="{00000000-1234-1234-1234-123412341234}" type="slidenum">
              <a:rPr lang="en-US" sz="900" b="0" i="0" u="none" strike="noStrike" cap="none" smtClean="0">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64872148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68"/>
        <p:cNvGrpSpPr/>
        <p:nvPr/>
      </p:nvGrpSpPr>
      <p:grpSpPr>
        <a:xfrm>
          <a:off x="0" y="0"/>
          <a:ext cx="0" cy="0"/>
          <a:chOff x="0" y="0"/>
          <a:chExt cx="0" cy="0"/>
        </a:xfrm>
      </p:grpSpPr>
      <p:sp>
        <p:nvSpPr>
          <p:cNvPr id="69" name="Title Placeholder"/>
          <p:cNvSpPr txBox="1">
            <a:spLocks noGrp="1"/>
          </p:cNvSpPr>
          <p:nvPr>
            <p:ph type="title" hasCustomPrompt="1"/>
          </p:nvPr>
        </p:nvSpPr>
        <p:spPr>
          <a:xfrm>
            <a:off x="685800" y="1447800"/>
            <a:ext cx="7772400" cy="2152651"/>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sz="3600" dirty="0">
                <a:latin typeface="+mj-lt"/>
              </a:rPr>
              <a:t>Click to add title	</a:t>
            </a:r>
            <a:endParaRPr dirty="0"/>
          </a:p>
        </p:txBody>
      </p:sp>
      <p:sp>
        <p:nvSpPr>
          <p:cNvPr id="70" name="Content Placeholder"/>
          <p:cNvSpPr txBox="1">
            <a:spLocks noGrp="1"/>
          </p:cNvSpPr>
          <p:nvPr>
            <p:ph type="body" idx="1"/>
          </p:nvPr>
        </p:nvSpPr>
        <p:spPr>
          <a:xfrm>
            <a:off x="674687" y="3962400"/>
            <a:ext cx="7794626" cy="175260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1600" b="0" i="0" u="none" strike="noStrike" cap="none">
                <a:solidFill>
                  <a:srgbClr val="007FA3"/>
                </a:solidFill>
                <a:latin typeface="Arial"/>
                <a:ea typeface="Arial"/>
                <a:cs typeface="Arial"/>
                <a:sym typeface="Arial"/>
              </a:defRPr>
            </a:lvl1pPr>
            <a:lvl2pPr marL="457200" marR="0" lvl="1" indent="0" algn="l" rtl="0">
              <a:spcBef>
                <a:spcPts val="600"/>
              </a:spcBef>
              <a:buClr>
                <a:srgbClr val="007FA3"/>
              </a:buClr>
              <a:buFont typeface="Arial"/>
              <a:buNone/>
              <a:defRPr sz="1800" b="0" i="0" u="none" strike="noStrike" cap="none">
                <a:solidFill>
                  <a:srgbClr val="888888"/>
                </a:solidFill>
                <a:latin typeface="Arial"/>
                <a:ea typeface="Arial"/>
                <a:cs typeface="Arial"/>
                <a:sym typeface="Arial"/>
              </a:defRPr>
            </a:lvl2pPr>
            <a:lvl3pPr marL="914400" marR="0" lvl="2" indent="0" algn="l" rtl="0">
              <a:spcBef>
                <a:spcPts val="600"/>
              </a:spcBef>
              <a:buClr>
                <a:srgbClr val="007FA3"/>
              </a:buClr>
              <a:buFont typeface="Noto Sans Symbols"/>
              <a:buNone/>
              <a:defRPr sz="1600" b="0" i="0" u="none" strike="noStrike" cap="none">
                <a:solidFill>
                  <a:srgbClr val="888888"/>
                </a:solidFill>
                <a:latin typeface="Arial"/>
                <a:ea typeface="Arial"/>
                <a:cs typeface="Arial"/>
                <a:sym typeface="Arial"/>
              </a:defRPr>
            </a:lvl3pPr>
            <a:lvl4pPr marL="1371600" marR="0" lvl="3" indent="0" algn="l" rtl="0">
              <a:spcBef>
                <a:spcPts val="600"/>
              </a:spcBef>
              <a:buClr>
                <a:srgbClr val="007FA3"/>
              </a:buClr>
              <a:buFont typeface="Arial"/>
              <a:buNone/>
              <a:defRPr sz="1400" b="0" i="0" u="none" strike="noStrike" cap="none">
                <a:solidFill>
                  <a:srgbClr val="888888"/>
                </a:solidFill>
                <a:latin typeface="Arial"/>
                <a:ea typeface="Arial"/>
                <a:cs typeface="Arial"/>
                <a:sym typeface="Arial"/>
              </a:defRPr>
            </a:lvl4pPr>
            <a:lvl5pPr marL="1828800" marR="0" lvl="4" indent="0" algn="l" rtl="0">
              <a:spcBef>
                <a:spcPts val="600"/>
              </a:spcBef>
              <a:buClr>
                <a:srgbClr val="007FA3"/>
              </a:buClr>
              <a:buFont typeface="Arial"/>
              <a:buNone/>
              <a:defRPr sz="1400" b="0" i="0" u="none" strike="noStrike" cap="none">
                <a:solidFill>
                  <a:srgbClr val="888888"/>
                </a:solidFill>
                <a:latin typeface="Arial"/>
                <a:ea typeface="Arial"/>
                <a:cs typeface="Arial"/>
                <a:sym typeface="Arial"/>
              </a:defRPr>
            </a:lvl5pPr>
            <a:lvl6pPr marL="2286000" marR="0" lvl="5"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6pPr>
            <a:lvl7pPr marL="2743200" marR="0" lvl="6"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7pPr>
            <a:lvl8pPr marL="3200400" marR="0" lvl="7"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8pPr>
            <a:lvl9pPr marL="3657600" marR="0" lvl="8"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9pPr>
          </a:lstStyle>
          <a:p>
            <a:endParaRPr dirty="0"/>
          </a:p>
        </p:txBody>
      </p:sp>
      <p:sp>
        <p:nvSpPr>
          <p:cNvPr id="72" name="Shape 72"/>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73" name="Shape 73"/>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lvl5pPr>
              <a:defRPr/>
            </a:lvl5pPr>
            <a:lvl6pPr>
              <a:defRPr/>
            </a:lvl6pPr>
            <a:lvl7pPr>
              <a:defRPr/>
            </a:lvl7pPr>
            <a:lvl8pPr>
              <a:defRPr/>
            </a:lvl8pPr>
            <a:lvl9pPr>
              <a:buFont typeface="Arial" pitchFamily="34" charset="0"/>
              <a:buChar cha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2A88284D-4049-8625-9C69-C9BB7CDC6A52}"/>
              </a:ext>
            </a:extLst>
          </p:cNvPr>
          <p:cNvSpPr>
            <a:spLocks noGrp="1"/>
          </p:cNvSpPr>
          <p:nvPr>
            <p:ph type="dt" sz="half" idx="10"/>
          </p:nvPr>
        </p:nvSpPr>
        <p:spPr/>
        <p:txBody>
          <a:bodyPr/>
          <a:lstStyle>
            <a:lvl1pPr>
              <a:defRPr>
                <a:ea typeface="ＭＳ Ｐゴシック" charset="0"/>
                <a:cs typeface="ＭＳ Ｐゴシック" charset="0"/>
              </a:defRPr>
            </a:lvl1pPr>
          </a:lstStyle>
          <a:p>
            <a:pPr>
              <a:defRPr/>
            </a:pPr>
            <a:endParaRPr lang="en-US"/>
          </a:p>
        </p:txBody>
      </p:sp>
      <p:sp>
        <p:nvSpPr>
          <p:cNvPr id="5" name="Footer Placeholder 4">
            <a:extLst>
              <a:ext uri="{FF2B5EF4-FFF2-40B4-BE49-F238E27FC236}">
                <a16:creationId xmlns:a16="http://schemas.microsoft.com/office/drawing/2014/main" id="{63800D39-21DE-9495-38E5-3240BC4BB8A8}"/>
              </a:ext>
            </a:extLst>
          </p:cNvPr>
          <p:cNvSpPr>
            <a:spLocks noGrp="1"/>
          </p:cNvSpPr>
          <p:nvPr>
            <p:ph type="ftr" sz="quarter" idx="11"/>
          </p:nvPr>
        </p:nvSpPr>
        <p:spPr/>
        <p:txBody>
          <a:bodyPr/>
          <a:lstStyle>
            <a:lvl1pPr>
              <a:defRPr>
                <a:ea typeface="ＭＳ Ｐゴシック" charset="0"/>
                <a:cs typeface="ＭＳ Ｐゴシック" charset="0"/>
              </a:defRPr>
            </a:lvl1pPr>
          </a:lstStyle>
          <a:p>
            <a:pPr>
              <a:defRPr/>
            </a:pPr>
            <a:endParaRPr lang="en-US"/>
          </a:p>
        </p:txBody>
      </p:sp>
      <p:sp>
        <p:nvSpPr>
          <p:cNvPr id="6" name="Slide Number Placeholder 5">
            <a:extLst>
              <a:ext uri="{FF2B5EF4-FFF2-40B4-BE49-F238E27FC236}">
                <a16:creationId xmlns:a16="http://schemas.microsoft.com/office/drawing/2014/main" id="{4DC9D475-1810-EA56-065B-D89304B695C0}"/>
              </a:ext>
            </a:extLst>
          </p:cNvPr>
          <p:cNvSpPr>
            <a:spLocks noGrp="1"/>
          </p:cNvSpPr>
          <p:nvPr>
            <p:ph type="sldNum" sz="quarter" idx="12"/>
          </p:nvPr>
        </p:nvSpPr>
        <p:spPr/>
        <p:txBody>
          <a:bodyPr/>
          <a:lstStyle>
            <a:lvl1pPr>
              <a:defRPr/>
            </a:lvl1pPr>
          </a:lstStyle>
          <a:p>
            <a:pPr>
              <a:defRPr/>
            </a:pPr>
            <a:fld id="{F83689F1-DDF3-4D35-B5F7-2BDE81E6CB18}" type="slidenum">
              <a:rPr lang="en-US" altLang="en-US"/>
              <a:pPr>
                <a:defRPr/>
              </a:pPr>
              <a:t>‹#›</a:t>
            </a:fld>
            <a:endParaRPr lang="en-US" altLang="en-US"/>
          </a:p>
        </p:txBody>
      </p:sp>
    </p:spTree>
    <p:extLst>
      <p:ext uri="{BB962C8B-B14F-4D97-AF65-F5344CB8AC3E}">
        <p14:creationId xmlns:p14="http://schemas.microsoft.com/office/powerpoint/2010/main" val="2471195927"/>
      </p:ext>
    </p:extLst>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3F16269-AFC3-3A1F-52FC-3A5E48834031}"/>
              </a:ext>
            </a:extLst>
          </p:cNvPr>
          <p:cNvSpPr>
            <a:spLocks noGrp="1"/>
          </p:cNvSpPr>
          <p:nvPr>
            <p:ph type="dt" sz="half" idx="10"/>
          </p:nvPr>
        </p:nvSpPr>
        <p:spPr/>
        <p:txBody>
          <a:bodyPr/>
          <a:lstStyle>
            <a:lvl1pPr>
              <a:defRPr>
                <a:ea typeface="ＭＳ Ｐゴシック" charset="0"/>
                <a:cs typeface="ＭＳ Ｐゴシック" charset="0"/>
              </a:defRPr>
            </a:lvl1pPr>
          </a:lstStyle>
          <a:p>
            <a:pPr>
              <a:defRPr/>
            </a:pPr>
            <a:endParaRPr lang="en-US"/>
          </a:p>
        </p:txBody>
      </p:sp>
      <p:sp>
        <p:nvSpPr>
          <p:cNvPr id="3" name="Footer Placeholder 2">
            <a:extLst>
              <a:ext uri="{FF2B5EF4-FFF2-40B4-BE49-F238E27FC236}">
                <a16:creationId xmlns:a16="http://schemas.microsoft.com/office/drawing/2014/main" id="{C74F4213-3B65-1324-FD2A-B90055936329}"/>
              </a:ext>
            </a:extLst>
          </p:cNvPr>
          <p:cNvSpPr>
            <a:spLocks noGrp="1"/>
          </p:cNvSpPr>
          <p:nvPr>
            <p:ph type="ftr" sz="quarter" idx="11"/>
          </p:nvPr>
        </p:nvSpPr>
        <p:spPr/>
        <p:txBody>
          <a:bodyPr/>
          <a:lstStyle>
            <a:lvl1pPr>
              <a:defRPr>
                <a:ea typeface="ＭＳ Ｐゴシック" charset="0"/>
                <a:cs typeface="ＭＳ Ｐゴシック" charset="0"/>
              </a:defRPr>
            </a:lvl1pPr>
          </a:lstStyle>
          <a:p>
            <a:pPr>
              <a:defRPr/>
            </a:pPr>
            <a:endParaRPr lang="en-US"/>
          </a:p>
        </p:txBody>
      </p:sp>
      <p:sp>
        <p:nvSpPr>
          <p:cNvPr id="4" name="Slide Number Placeholder 3">
            <a:extLst>
              <a:ext uri="{FF2B5EF4-FFF2-40B4-BE49-F238E27FC236}">
                <a16:creationId xmlns:a16="http://schemas.microsoft.com/office/drawing/2014/main" id="{7F20A862-2395-2A65-3B4D-83B23F1C46E6}"/>
              </a:ext>
            </a:extLst>
          </p:cNvPr>
          <p:cNvSpPr>
            <a:spLocks noGrp="1"/>
          </p:cNvSpPr>
          <p:nvPr>
            <p:ph type="sldNum" sz="quarter" idx="12"/>
          </p:nvPr>
        </p:nvSpPr>
        <p:spPr/>
        <p:txBody>
          <a:bodyPr/>
          <a:lstStyle>
            <a:lvl1pPr>
              <a:defRPr/>
            </a:lvl1pPr>
          </a:lstStyle>
          <a:p>
            <a:pPr>
              <a:defRPr/>
            </a:pPr>
            <a:fld id="{2FAAA30A-87B3-4B63-BE03-DA8F36298DA7}" type="slidenum">
              <a:rPr lang="en-US" altLang="en-US"/>
              <a:pPr>
                <a:defRPr/>
              </a:pPr>
              <a:t>‹#›</a:t>
            </a:fld>
            <a:endParaRPr lang="en-US" altLang="en-US"/>
          </a:p>
        </p:txBody>
      </p:sp>
    </p:spTree>
    <p:extLst>
      <p:ext uri="{BB962C8B-B14F-4D97-AF65-F5344CB8AC3E}">
        <p14:creationId xmlns:p14="http://schemas.microsoft.com/office/powerpoint/2010/main" val="3846729107"/>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lvl5pPr>
              <a:defRPr/>
            </a:lvl5pPr>
            <a:lvl6pPr>
              <a:defRPr/>
            </a:lvl6pPr>
            <a:lvl7pPr>
              <a:defRPr/>
            </a:lvl7pPr>
            <a:lvl8pPr>
              <a:defRPr/>
            </a:lvl8pPr>
            <a:lvl9pPr>
              <a:buFont typeface="Arial" pitchFamily="34" charset="0"/>
              <a:buChar cha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2A88284D-4049-8625-9C69-C9BB7CDC6A52}"/>
              </a:ext>
            </a:extLst>
          </p:cNvPr>
          <p:cNvSpPr>
            <a:spLocks noGrp="1"/>
          </p:cNvSpPr>
          <p:nvPr>
            <p:ph type="dt" sz="half" idx="10"/>
          </p:nvPr>
        </p:nvSpPr>
        <p:spPr/>
        <p:txBody>
          <a:bodyPr/>
          <a:lstStyle>
            <a:lvl1pPr>
              <a:defRPr>
                <a:ea typeface="ＭＳ Ｐゴシック" charset="0"/>
                <a:cs typeface="ＭＳ Ｐゴシック" charset="0"/>
              </a:defRPr>
            </a:lvl1pPr>
          </a:lstStyle>
          <a:p>
            <a:pPr>
              <a:defRPr/>
            </a:pPr>
            <a:endParaRPr lang="en-US"/>
          </a:p>
        </p:txBody>
      </p:sp>
      <p:sp>
        <p:nvSpPr>
          <p:cNvPr id="5" name="Footer Placeholder 4">
            <a:extLst>
              <a:ext uri="{FF2B5EF4-FFF2-40B4-BE49-F238E27FC236}">
                <a16:creationId xmlns:a16="http://schemas.microsoft.com/office/drawing/2014/main" id="{63800D39-21DE-9495-38E5-3240BC4BB8A8}"/>
              </a:ext>
            </a:extLst>
          </p:cNvPr>
          <p:cNvSpPr>
            <a:spLocks noGrp="1"/>
          </p:cNvSpPr>
          <p:nvPr>
            <p:ph type="ftr" sz="quarter" idx="11"/>
          </p:nvPr>
        </p:nvSpPr>
        <p:spPr/>
        <p:txBody>
          <a:bodyPr/>
          <a:lstStyle>
            <a:lvl1pPr>
              <a:defRPr>
                <a:ea typeface="ＭＳ Ｐゴシック" charset="0"/>
                <a:cs typeface="ＭＳ Ｐゴシック" charset="0"/>
              </a:defRPr>
            </a:lvl1pPr>
          </a:lstStyle>
          <a:p>
            <a:pPr>
              <a:defRPr/>
            </a:pPr>
            <a:endParaRPr lang="en-US"/>
          </a:p>
        </p:txBody>
      </p:sp>
      <p:sp>
        <p:nvSpPr>
          <p:cNvPr id="6" name="Slide Number Placeholder 5">
            <a:extLst>
              <a:ext uri="{FF2B5EF4-FFF2-40B4-BE49-F238E27FC236}">
                <a16:creationId xmlns:a16="http://schemas.microsoft.com/office/drawing/2014/main" id="{4DC9D475-1810-EA56-065B-D89304B695C0}"/>
              </a:ext>
            </a:extLst>
          </p:cNvPr>
          <p:cNvSpPr>
            <a:spLocks noGrp="1"/>
          </p:cNvSpPr>
          <p:nvPr>
            <p:ph type="sldNum" sz="quarter" idx="12"/>
          </p:nvPr>
        </p:nvSpPr>
        <p:spPr/>
        <p:txBody>
          <a:bodyPr/>
          <a:lstStyle>
            <a:lvl1pPr>
              <a:defRPr/>
            </a:lvl1pPr>
          </a:lstStyle>
          <a:p>
            <a:pPr>
              <a:defRPr/>
            </a:pPr>
            <a:fld id="{F83689F1-DDF3-4D35-B5F7-2BDE81E6CB18}" type="slidenum">
              <a:rPr lang="en-US" altLang="en-US"/>
              <a:pPr>
                <a:defRPr/>
              </a:pPr>
              <a:t>‹#›</a:t>
            </a:fld>
            <a:endParaRPr lang="en-US" altLang="en-US"/>
          </a:p>
        </p:txBody>
      </p:sp>
    </p:spTree>
    <p:extLst>
      <p:ext uri="{BB962C8B-B14F-4D97-AF65-F5344CB8AC3E}">
        <p14:creationId xmlns:p14="http://schemas.microsoft.com/office/powerpoint/2010/main" val="1038586483"/>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add copyright">
    <p:spTree>
      <p:nvGrpSpPr>
        <p:cNvPr id="1" name="Shape 17"/>
        <p:cNvGrpSpPr/>
        <p:nvPr/>
      </p:nvGrpSpPr>
      <p:grpSpPr>
        <a:xfrm>
          <a:off x="0" y="0"/>
          <a:ext cx="0" cy="0"/>
          <a:chOff x="0" y="0"/>
          <a:chExt cx="0" cy="0"/>
        </a:xfrm>
      </p:grpSpPr>
      <p:sp>
        <p:nvSpPr>
          <p:cNvPr id="18" name="Shape 18"/>
          <p:cNvSpPr/>
          <p:nvPr/>
        </p:nvSpPr>
        <p:spPr>
          <a:xfrm>
            <a:off x="0" y="0"/>
            <a:ext cx="9144000" cy="3886200"/>
          </a:xfrm>
          <a:prstGeom prst="rect">
            <a:avLst/>
          </a:prstGeom>
          <a:solidFill>
            <a:srgbClr val="007FA3"/>
          </a:solidFill>
          <a:ln w="25400" cap="flat" cmpd="sng">
            <a:solidFill>
              <a:srgbClr val="007FA3"/>
            </a:solidFill>
            <a:prstDash val="solid"/>
            <a:round/>
            <a:headEnd type="none" w="med" len="med"/>
            <a:tailEnd type="none" w="med" len="med"/>
          </a:ln>
        </p:spPr>
        <p:txBody>
          <a:bodyPr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rgbClr val="FFFFFF"/>
              </a:solidFill>
              <a:effectLst/>
              <a:uLnTx/>
              <a:uFillTx/>
              <a:latin typeface="Arial"/>
              <a:ea typeface="Arial"/>
              <a:cs typeface="Arial"/>
              <a:sym typeface="Arial"/>
            </a:endParaRPr>
          </a:p>
        </p:txBody>
      </p:sp>
      <p:sp>
        <p:nvSpPr>
          <p:cNvPr id="19" name="Title Placeholder"/>
          <p:cNvSpPr txBox="1">
            <a:spLocks noGrp="1"/>
          </p:cNvSpPr>
          <p:nvPr>
            <p:ph type="ctrTitle"/>
          </p:nvPr>
        </p:nvSpPr>
        <p:spPr>
          <a:xfrm>
            <a:off x="685800" y="762000"/>
            <a:ext cx="7772400" cy="2838451"/>
          </a:xfrm>
          <a:prstGeom prst="rect">
            <a:avLst/>
          </a:prstGeom>
          <a:noFill/>
          <a:ln>
            <a:noFill/>
          </a:ln>
        </p:spPr>
        <p:txBody>
          <a:bodyPr lIns="91425" tIns="91425" rIns="91425" bIns="91425" anchor="b" anchorCtr="0"/>
          <a:lstStyle>
            <a:lvl1pPr marL="0" marR="0" lvl="0" indent="0" algn="l" rtl="0">
              <a:lnSpc>
                <a:spcPct val="100000"/>
              </a:lnSpc>
              <a:spcBef>
                <a:spcPts val="0"/>
              </a:spcBef>
              <a:buClr>
                <a:schemeClr val="lt1"/>
              </a:buClr>
              <a:buFont typeface="Times New Roman"/>
              <a:buNone/>
              <a:defRPr sz="3600" b="1" i="0" u="none" strike="noStrike" cap="none">
                <a:solidFill>
                  <a:schemeClr val="lt1"/>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0" name="Content Placeholder"/>
          <p:cNvSpPr txBox="1">
            <a:spLocks noGrp="1"/>
          </p:cNvSpPr>
          <p:nvPr>
            <p:ph type="subTitle" idx="1"/>
          </p:nvPr>
        </p:nvSpPr>
        <p:spPr>
          <a:xfrm>
            <a:off x="674687" y="3962400"/>
            <a:ext cx="7794625" cy="175260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400" b="0" i="0" u="none" strike="noStrike" cap="none">
                <a:solidFill>
                  <a:schemeClr val="dk1"/>
                </a:solidFill>
                <a:latin typeface="+mn-lt"/>
                <a:ea typeface="Arial"/>
                <a:cs typeface="Arial"/>
                <a:sym typeface="Arial"/>
              </a:defRPr>
            </a:lvl1pPr>
            <a:lvl2pPr marL="457200" marR="0" lvl="1"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2pPr>
            <a:lvl3pPr marL="914400" marR="0" lvl="2" indent="0" algn="ctr" rtl="0">
              <a:spcBef>
                <a:spcPts val="600"/>
              </a:spcBef>
              <a:buClr>
                <a:srgbClr val="007FA3"/>
              </a:buClr>
              <a:buFont typeface="Noto Sans Symbols"/>
              <a:buNone/>
              <a:defRPr sz="1600" b="0" i="0" u="none" strike="noStrike" cap="none">
                <a:solidFill>
                  <a:srgbClr val="888888"/>
                </a:solidFill>
                <a:latin typeface="Arial"/>
                <a:ea typeface="Arial"/>
                <a:cs typeface="Arial"/>
                <a:sym typeface="Arial"/>
              </a:defRPr>
            </a:lvl3pPr>
            <a:lvl4pPr marL="1371600" marR="0" lvl="3"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4pPr>
            <a:lvl5pPr marL="1828800" marR="0" lvl="4"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5pPr>
            <a:lvl6pPr marL="2286000" marR="0" lvl="5"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6pPr>
            <a:lvl7pPr marL="2743200" marR="0" lvl="6"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7pPr>
            <a:lvl8pPr marL="3200400" marR="0" lvl="7"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8pPr>
            <a:lvl9pPr marL="3657600" marR="0" lvl="8"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9pPr>
          </a:lstStyle>
          <a:p>
            <a:endParaRPr dirty="0"/>
          </a:p>
        </p:txBody>
      </p:sp>
      <p:sp>
        <p:nvSpPr>
          <p:cNvPr id="22" name="Shape 22"/>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sz="900" b="0" i="0" u="none" strike="noStrike" kern="0" cap="none" spc="0" normalizeH="0" baseline="0" noProof="0" dirty="0">
              <a:ln>
                <a:noFill/>
              </a:ln>
              <a:solidFill>
                <a:srgbClr val="FFFFFF"/>
              </a:solidFill>
              <a:effectLst/>
              <a:uLnTx/>
              <a:uFillTx/>
              <a:latin typeface="Arial"/>
              <a:cs typeface="Arial"/>
              <a:sym typeface="Arial"/>
            </a:endParaRPr>
          </a:p>
        </p:txBody>
      </p:sp>
      <p:sp>
        <p:nvSpPr>
          <p:cNvPr id="23" name="Shape 23"/>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defTabSz="914400" rtl="0" eaLnBrk="1" fontAlgn="auto" latinLnBrk="0" hangingPunct="1">
              <a:lnSpc>
                <a:spcPct val="100000"/>
              </a:lnSpc>
              <a:spcBef>
                <a:spcPts val="0"/>
              </a:spcBef>
              <a:spcAft>
                <a:spcPts val="0"/>
              </a:spcAft>
              <a:buClrTx/>
              <a:buSzPct val="25000"/>
              <a:buFontTx/>
              <a:buNone/>
              <a:tabLst/>
              <a:defRPr/>
            </a:pPr>
            <a:fld id="{00000000-1234-1234-1234-123412341234}" type="slidenum">
              <a:rPr kumimoji="0" lang="en-US" sz="900" b="0" i="0" u="none" strike="noStrike" kern="0" cap="none" spc="0" normalizeH="0" baseline="0" noProof="0">
                <a:ln>
                  <a:noFill/>
                </a:ln>
                <a:solidFill>
                  <a:srgbClr val="FFFFFF"/>
                </a:solidFill>
                <a:effectLst/>
                <a:uLnTx/>
                <a:uFillTx/>
                <a:latin typeface="Arial"/>
                <a:ea typeface="Arial"/>
                <a:cs typeface="Arial"/>
                <a:sym typeface="Arial"/>
              </a:rPr>
              <a:pPr marL="0" marR="0" lvl="0" indent="0" algn="r" defTabSz="914400" rtl="0" eaLnBrk="1" fontAlgn="auto" latinLnBrk="0" hangingPunct="1">
                <a:lnSpc>
                  <a:spcPct val="100000"/>
                </a:lnSpc>
                <a:spcBef>
                  <a:spcPts val="0"/>
                </a:spcBef>
                <a:spcAft>
                  <a:spcPts val="0"/>
                </a:spcAft>
                <a:buClrTx/>
                <a:buSzPct val="25000"/>
                <a:buFontTx/>
                <a:buNone/>
                <a:tabLst/>
                <a:defRPr/>
              </a:pPr>
              <a:t>‹#›</a:t>
            </a:fld>
            <a:endParaRPr kumimoji="0" lang="en-US" sz="900" b="0" i="0" u="none" strike="noStrike" kern="0" cap="none" spc="0" normalizeH="0" baseline="0" noProof="0" dirty="0">
              <a:ln>
                <a:noFill/>
              </a:ln>
              <a:solidFill>
                <a:srgbClr val="FFFFFF"/>
              </a:solidFill>
              <a:effectLst/>
              <a:uLnTx/>
              <a:uFillTx/>
              <a:latin typeface="Arial"/>
              <a:ea typeface="Arial"/>
              <a:cs typeface="Arial"/>
              <a:sym typeface="Arial"/>
            </a:endParaRPr>
          </a:p>
        </p:txBody>
      </p:sp>
    </p:spTree>
    <p:extLst>
      <p:ext uri="{BB962C8B-B14F-4D97-AF65-F5344CB8AC3E}">
        <p14:creationId xmlns:p14="http://schemas.microsoft.com/office/powerpoint/2010/main" val="42159409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nd one Content">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4" name="Content Placeholder 3">
            <a:extLst>
              <a:ext uri="{FF2B5EF4-FFF2-40B4-BE49-F238E27FC236}">
                <a16:creationId xmlns:a16="http://schemas.microsoft.com/office/drawing/2014/main" id="{211BB07C-705F-4113-A2C5-779D6EA64D97}"/>
              </a:ext>
            </a:extLst>
          </p:cNvPr>
          <p:cNvSpPr>
            <a:spLocks noGrp="1"/>
          </p:cNvSpPr>
          <p:nvPr>
            <p:ph sz="quarter" idx="13"/>
          </p:nvPr>
        </p:nvSpPr>
        <p:spPr>
          <a:xfrm>
            <a:off x="457200" y="1556327"/>
            <a:ext cx="8229600" cy="4586896"/>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264875781"/>
      </p:ext>
    </p:extLst>
  </p:cSld>
  <p:clrMapOvr>
    <a:masterClrMapping/>
  </p:clrMapOvr>
  <p:extLst>
    <p:ext uri="{DCECCB84-F9BA-43D5-87BE-67443E8EF086}">
      <p15:sldGuideLst xmlns:p15="http://schemas.microsoft.com/office/powerpoint/2012/main">
        <p15:guide id="2" pos="288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and Two Content">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4" name="Content Placeholder 3">
            <a:extLst>
              <a:ext uri="{FF2B5EF4-FFF2-40B4-BE49-F238E27FC236}">
                <a16:creationId xmlns:a16="http://schemas.microsoft.com/office/drawing/2014/main" id="{211BB07C-705F-4113-A2C5-779D6EA64D97}"/>
              </a:ext>
            </a:extLst>
          </p:cNvPr>
          <p:cNvSpPr>
            <a:spLocks noGrp="1"/>
          </p:cNvSpPr>
          <p:nvPr>
            <p:ph sz="quarter" idx="13"/>
          </p:nvPr>
        </p:nvSpPr>
        <p:spPr>
          <a:xfrm>
            <a:off x="457200" y="1556327"/>
            <a:ext cx="8229600" cy="2267528"/>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6">
            <a:extLst>
              <a:ext uri="{FF2B5EF4-FFF2-40B4-BE49-F238E27FC236}">
                <a16:creationId xmlns:a16="http://schemas.microsoft.com/office/drawing/2014/main" id="{820D01C0-4FD2-4065-9EC3-96A308398288}"/>
              </a:ext>
            </a:extLst>
          </p:cNvPr>
          <p:cNvSpPr>
            <a:spLocks noGrp="1"/>
          </p:cNvSpPr>
          <p:nvPr>
            <p:ph sz="quarter" idx="14"/>
          </p:nvPr>
        </p:nvSpPr>
        <p:spPr>
          <a:xfrm>
            <a:off x="457200" y="3971925"/>
            <a:ext cx="8229600" cy="2105025"/>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Three Content">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4" name="Content Placeholder 3">
            <a:extLst>
              <a:ext uri="{FF2B5EF4-FFF2-40B4-BE49-F238E27FC236}">
                <a16:creationId xmlns:a16="http://schemas.microsoft.com/office/drawing/2014/main" id="{211BB07C-705F-4113-A2C5-779D6EA64D97}"/>
              </a:ext>
            </a:extLst>
          </p:cNvPr>
          <p:cNvSpPr>
            <a:spLocks noGrp="1"/>
          </p:cNvSpPr>
          <p:nvPr>
            <p:ph sz="quarter" idx="13"/>
          </p:nvPr>
        </p:nvSpPr>
        <p:spPr>
          <a:xfrm>
            <a:off x="461030" y="1556326"/>
            <a:ext cx="3631545" cy="4520623"/>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6">
            <a:extLst>
              <a:ext uri="{FF2B5EF4-FFF2-40B4-BE49-F238E27FC236}">
                <a16:creationId xmlns:a16="http://schemas.microsoft.com/office/drawing/2014/main" id="{820D01C0-4FD2-4065-9EC3-96A308398288}"/>
              </a:ext>
            </a:extLst>
          </p:cNvPr>
          <p:cNvSpPr>
            <a:spLocks noGrp="1"/>
          </p:cNvSpPr>
          <p:nvPr>
            <p:ph sz="quarter" idx="14"/>
          </p:nvPr>
        </p:nvSpPr>
        <p:spPr>
          <a:xfrm>
            <a:off x="4234542" y="1563574"/>
            <a:ext cx="4452258" cy="2105025"/>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Content Placeholder 2">
            <a:extLst>
              <a:ext uri="{FF2B5EF4-FFF2-40B4-BE49-F238E27FC236}">
                <a16:creationId xmlns:a16="http://schemas.microsoft.com/office/drawing/2014/main" id="{6F503D41-401A-43DB-9BC0-38F51965B892}"/>
              </a:ext>
            </a:extLst>
          </p:cNvPr>
          <p:cNvSpPr>
            <a:spLocks noGrp="1"/>
          </p:cNvSpPr>
          <p:nvPr>
            <p:ph sz="quarter" idx="15"/>
          </p:nvPr>
        </p:nvSpPr>
        <p:spPr>
          <a:xfrm>
            <a:off x="4243595" y="3977558"/>
            <a:ext cx="4443205" cy="2112272"/>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27690625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Two Columns">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8" name="Content Placeholder 7">
            <a:extLst>
              <a:ext uri="{FF2B5EF4-FFF2-40B4-BE49-F238E27FC236}">
                <a16:creationId xmlns:a16="http://schemas.microsoft.com/office/drawing/2014/main" id="{82CB7AFE-9851-46A0-B2FB-0A5EE6AEFCA6}"/>
              </a:ext>
            </a:extLst>
          </p:cNvPr>
          <p:cNvSpPr>
            <a:spLocks noGrp="1"/>
          </p:cNvSpPr>
          <p:nvPr>
            <p:ph sz="quarter" idx="13"/>
          </p:nvPr>
        </p:nvSpPr>
        <p:spPr>
          <a:xfrm>
            <a:off x="457200" y="1552575"/>
            <a:ext cx="3991970" cy="44386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7">
            <a:extLst>
              <a:ext uri="{FF2B5EF4-FFF2-40B4-BE49-F238E27FC236}">
                <a16:creationId xmlns:a16="http://schemas.microsoft.com/office/drawing/2014/main" id="{75D3A394-A5AF-478E-AC3D-2714CFF806D2}"/>
              </a:ext>
            </a:extLst>
          </p:cNvPr>
          <p:cNvSpPr>
            <a:spLocks noGrp="1"/>
          </p:cNvSpPr>
          <p:nvPr>
            <p:ph sz="quarter" idx="14"/>
          </p:nvPr>
        </p:nvSpPr>
        <p:spPr>
          <a:xfrm>
            <a:off x="4694830" y="1552575"/>
            <a:ext cx="3991970" cy="44386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41261101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Three Columns">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8" name="Content Placeholder 7">
            <a:extLst>
              <a:ext uri="{FF2B5EF4-FFF2-40B4-BE49-F238E27FC236}">
                <a16:creationId xmlns:a16="http://schemas.microsoft.com/office/drawing/2014/main" id="{82CB7AFE-9851-46A0-B2FB-0A5EE6AEFCA6}"/>
              </a:ext>
            </a:extLst>
          </p:cNvPr>
          <p:cNvSpPr>
            <a:spLocks noGrp="1"/>
          </p:cNvSpPr>
          <p:nvPr>
            <p:ph sz="quarter" idx="13"/>
          </p:nvPr>
        </p:nvSpPr>
        <p:spPr>
          <a:xfrm>
            <a:off x="466603" y="1552575"/>
            <a:ext cx="2595602" cy="44386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7">
            <a:extLst>
              <a:ext uri="{FF2B5EF4-FFF2-40B4-BE49-F238E27FC236}">
                <a16:creationId xmlns:a16="http://schemas.microsoft.com/office/drawing/2014/main" id="{75D3A394-A5AF-478E-AC3D-2714CFF806D2}"/>
              </a:ext>
            </a:extLst>
          </p:cNvPr>
          <p:cNvSpPr>
            <a:spLocks noGrp="1"/>
          </p:cNvSpPr>
          <p:nvPr>
            <p:ph sz="quarter" idx="14"/>
          </p:nvPr>
        </p:nvSpPr>
        <p:spPr>
          <a:xfrm>
            <a:off x="3290555" y="1552575"/>
            <a:ext cx="2595603" cy="44386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7">
            <a:extLst>
              <a:ext uri="{FF2B5EF4-FFF2-40B4-BE49-F238E27FC236}">
                <a16:creationId xmlns:a16="http://schemas.microsoft.com/office/drawing/2014/main" id="{5D721EFE-2C28-4C54-8BB9-3FCF3DECD16D}"/>
              </a:ext>
            </a:extLst>
          </p:cNvPr>
          <p:cNvSpPr>
            <a:spLocks noGrp="1"/>
          </p:cNvSpPr>
          <p:nvPr>
            <p:ph sz="quarter" idx="15"/>
          </p:nvPr>
        </p:nvSpPr>
        <p:spPr>
          <a:xfrm>
            <a:off x="6091197" y="1552575"/>
            <a:ext cx="2595603" cy="44386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41644338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Four Content">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8" name="Content Placeholder 7">
            <a:extLst>
              <a:ext uri="{FF2B5EF4-FFF2-40B4-BE49-F238E27FC236}">
                <a16:creationId xmlns:a16="http://schemas.microsoft.com/office/drawing/2014/main" id="{82CB7AFE-9851-46A0-B2FB-0A5EE6AEFCA6}"/>
              </a:ext>
            </a:extLst>
          </p:cNvPr>
          <p:cNvSpPr>
            <a:spLocks noGrp="1"/>
          </p:cNvSpPr>
          <p:nvPr>
            <p:ph sz="quarter" idx="13"/>
          </p:nvPr>
        </p:nvSpPr>
        <p:spPr>
          <a:xfrm>
            <a:off x="457200" y="1552575"/>
            <a:ext cx="1885950" cy="44386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7">
            <a:extLst>
              <a:ext uri="{FF2B5EF4-FFF2-40B4-BE49-F238E27FC236}">
                <a16:creationId xmlns:a16="http://schemas.microsoft.com/office/drawing/2014/main" id="{75D3A394-A5AF-478E-AC3D-2714CFF806D2}"/>
              </a:ext>
            </a:extLst>
          </p:cNvPr>
          <p:cNvSpPr>
            <a:spLocks noGrp="1"/>
          </p:cNvSpPr>
          <p:nvPr>
            <p:ph sz="quarter" idx="14"/>
          </p:nvPr>
        </p:nvSpPr>
        <p:spPr>
          <a:xfrm>
            <a:off x="2572593" y="1552575"/>
            <a:ext cx="1885950" cy="44386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7">
            <a:extLst>
              <a:ext uri="{FF2B5EF4-FFF2-40B4-BE49-F238E27FC236}">
                <a16:creationId xmlns:a16="http://schemas.microsoft.com/office/drawing/2014/main" id="{5D721EFE-2C28-4C54-8BB9-3FCF3DECD16D}"/>
              </a:ext>
            </a:extLst>
          </p:cNvPr>
          <p:cNvSpPr>
            <a:spLocks noGrp="1"/>
          </p:cNvSpPr>
          <p:nvPr>
            <p:ph sz="quarter" idx="15"/>
          </p:nvPr>
        </p:nvSpPr>
        <p:spPr>
          <a:xfrm>
            <a:off x="4687986" y="1552575"/>
            <a:ext cx="1885950" cy="44386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7">
            <a:extLst>
              <a:ext uri="{FF2B5EF4-FFF2-40B4-BE49-F238E27FC236}">
                <a16:creationId xmlns:a16="http://schemas.microsoft.com/office/drawing/2014/main" id="{99D20A0E-9225-48FB-91AF-C7D8DE4D66F4}"/>
              </a:ext>
            </a:extLst>
          </p:cNvPr>
          <p:cNvSpPr>
            <a:spLocks noGrp="1"/>
          </p:cNvSpPr>
          <p:nvPr>
            <p:ph sz="quarter" idx="16"/>
          </p:nvPr>
        </p:nvSpPr>
        <p:spPr>
          <a:xfrm>
            <a:off x="6803378" y="1552575"/>
            <a:ext cx="1885950" cy="44386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301121478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18" Type="http://schemas.openxmlformats.org/officeDocument/2006/relationships/image" Target="../media/image1.jpg"/><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slideLayout" Target="../slideLayouts/slideLayout14.xml"/><Relationship Id="rId17" Type="http://schemas.openxmlformats.org/officeDocument/2006/relationships/theme" Target="../theme/theme2.xml"/><Relationship Id="rId2" Type="http://schemas.openxmlformats.org/officeDocument/2006/relationships/slideLayout" Target="../slideLayouts/slideLayout4.xml"/><Relationship Id="rId16" Type="http://schemas.openxmlformats.org/officeDocument/2006/relationships/slideLayout" Target="../slideLayouts/slideLayout18.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5" Type="http://schemas.openxmlformats.org/officeDocument/2006/relationships/slideLayout" Target="../slideLayouts/slideLayout17.xml"/><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sz="3600" dirty="0">
                <a:latin typeface="+mj-lt"/>
              </a:rPr>
              <a:t>Click to add title</a:t>
            </a:r>
            <a:endParaRPr dirty="0"/>
          </a:p>
        </p:txBody>
      </p:sp>
      <p:sp>
        <p:nvSpPr>
          <p:cNvPr id="11" name="Shape 11"/>
          <p:cNvSpPr txBox="1">
            <a:spLocks noGrp="1"/>
          </p:cNvSpPr>
          <p:nvPr>
            <p:ph type="body" idx="1"/>
          </p:nvPr>
        </p:nvSpPr>
        <p:spPr>
          <a:xfrm>
            <a:off x="457200" y="1600200"/>
            <a:ext cx="8229600" cy="4428411"/>
          </a:xfrm>
          <a:prstGeom prst="rect">
            <a:avLst/>
          </a:prstGeom>
          <a:noFill/>
          <a:ln>
            <a:noFill/>
          </a:ln>
        </p:spPr>
        <p:txBody>
          <a:bodyPr lIns="91425" tIns="91425" rIns="91425" bIns="91425" anchor="t" anchorCtr="0"/>
          <a:lstStyle>
            <a:lvl1pPr marL="256032" marR="0" lvl="0" indent="-1544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13" name="Shape 1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tx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pPr>
              <a:defRPr/>
            </a:pPr>
            <a:endParaRPr lang="en-US" dirty="0">
              <a:solidFill>
                <a:schemeClr val="tx1"/>
              </a:solidFill>
            </a:endParaRPr>
          </a:p>
        </p:txBody>
      </p:sp>
      <p:sp>
        <p:nvSpPr>
          <p:cNvPr id="14" name="Shape 1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lvl1pPr>
              <a:defRPr>
                <a:solidFill>
                  <a:schemeClr val="tx1"/>
                </a:solidFill>
              </a:defRPr>
            </a:lvl1pPr>
          </a:lstStyle>
          <a:p>
            <a:pPr algn="r">
              <a:buSzPct val="25000"/>
              <a:defRPr/>
            </a:pPr>
            <a:fld id="{00000000-1234-1234-1234-123412341234}" type="slidenum">
              <a:rPr lang="en-US" sz="900" smtClean="0"/>
              <a:pPr algn="r">
                <a:buSzPct val="25000"/>
                <a:defRPr/>
              </a:pPr>
              <a:t>‹#›</a:t>
            </a:fld>
            <a:endParaRPr lang="en-US" sz="900" dirty="0"/>
          </a:p>
        </p:txBody>
      </p:sp>
    </p:spTree>
    <p:extLst>
      <p:ext uri="{BB962C8B-B14F-4D97-AF65-F5344CB8AC3E}">
        <p14:creationId xmlns:p14="http://schemas.microsoft.com/office/powerpoint/2010/main" val="3246644562"/>
      </p:ext>
    </p:extLst>
  </p:cSld>
  <p:clrMap bg1="lt1" tx1="dk1" bg2="dk2" tx2="lt2" accent1="accent1" accent2="accent2" accent3="accent3" accent4="accent4" accent5="accent5" accent6="accent6" hlink="hlink" folHlink="folHlink"/>
  <p:sldLayoutIdLst>
    <p:sldLayoutId id="2147483675" r:id="rId1"/>
    <p:sldLayoutId id="2147483683" r:id="rId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3600" b="0" i="0" u="none" strike="noStrike" cap="none">
          <a:solidFill>
            <a:srgbClr val="000000"/>
          </a:solidFill>
          <a:latin typeface="+mj-lt"/>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6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sz="3600" dirty="0">
                <a:latin typeface="+mj-lt"/>
              </a:rPr>
              <a:t>Click to add title</a:t>
            </a:r>
            <a:endParaRPr dirty="0"/>
          </a:p>
        </p:txBody>
      </p:sp>
      <p:sp>
        <p:nvSpPr>
          <p:cNvPr id="11" name="Content Placeholder"/>
          <p:cNvSpPr txBox="1">
            <a:spLocks noGrp="1"/>
          </p:cNvSpPr>
          <p:nvPr>
            <p:ph type="body" idx="1"/>
          </p:nvPr>
        </p:nvSpPr>
        <p:spPr>
          <a:xfrm>
            <a:off x="457200" y="1600200"/>
            <a:ext cx="8229600" cy="4428411"/>
          </a:xfrm>
          <a:prstGeom prst="rect">
            <a:avLst/>
          </a:prstGeom>
          <a:noFill/>
          <a:ln>
            <a:noFill/>
          </a:ln>
        </p:spPr>
        <p:txBody>
          <a:bodyPr lIns="91425" tIns="91425" rIns="91425" bIns="91425" anchor="t" anchorCtr="0"/>
          <a:lstStyle>
            <a:lvl1pPr marL="256032" marR="0" lvl="0" indent="-1544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13" name="Shape 1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14" name="Shape 1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pic>
        <p:nvPicPr>
          <p:cNvPr id="2" name="Picture 1" descr="Pearson Logo">
            <a:extLst>
              <a:ext uri="{FF2B5EF4-FFF2-40B4-BE49-F238E27FC236}">
                <a16:creationId xmlns:a16="http://schemas.microsoft.com/office/drawing/2014/main" id="{72A3AC0A-51B5-D19B-758D-E6FA558B8B9E}"/>
              </a:ext>
            </a:extLst>
          </p:cNvPr>
          <p:cNvPicPr>
            <a:picLocks noChangeAspect="1"/>
          </p:cNvPicPr>
          <p:nvPr userDrawn="1"/>
        </p:nvPicPr>
        <p:blipFill>
          <a:blip r:embed="rId18"/>
          <a:stretch>
            <a:fillRect/>
          </a:stretch>
        </p:blipFill>
        <p:spPr>
          <a:xfrm>
            <a:off x="440466" y="6405372"/>
            <a:ext cx="986560" cy="310866"/>
          </a:xfrm>
          <a:prstGeom prst="rect">
            <a:avLst/>
          </a:prstGeom>
        </p:spPr>
      </p:pic>
      <p:sp>
        <p:nvSpPr>
          <p:cNvPr id="3" name="Content Placeholder 7">
            <a:extLst>
              <a:ext uri="{FF2B5EF4-FFF2-40B4-BE49-F238E27FC236}">
                <a16:creationId xmlns:a16="http://schemas.microsoft.com/office/drawing/2014/main" id="{CF40D8DE-9B2B-8B96-9B90-29EEF1FBC258}"/>
              </a:ext>
              <a:ext uri="{C183D7F6-B498-43B3-948B-1728B52AA6E4}">
                <adec:decorative xmlns:adec="http://schemas.microsoft.com/office/drawing/2017/decorative" val="0"/>
              </a:ext>
            </a:extLst>
          </p:cNvPr>
          <p:cNvSpPr txBox="1">
            <a:spLocks/>
          </p:cNvSpPr>
          <p:nvPr userDrawn="1"/>
        </p:nvSpPr>
        <p:spPr>
          <a:xfrm>
            <a:off x="2106112" y="6458779"/>
            <a:ext cx="6589712" cy="221018"/>
          </a:xfrm>
          <a:prstGeom prst="rect">
            <a:avLst/>
          </a:prstGeom>
        </p:spPr>
        <p:txBody>
          <a:bodyPr lIns="0" tIns="18000" rIns="0" bIns="18000" anchor="ctr"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mn-lt"/>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lgn="r"/>
            <a:r>
              <a:rPr lang="en-US" altLang="en-US" sz="1200" dirty="0">
                <a:latin typeface="Verdana"/>
                <a:ea typeface="Verdana" panose="020B0604030504040204" pitchFamily="34" charset="0"/>
                <a:cs typeface="Verdana" panose="020B0604030504040204" pitchFamily="34" charset="0"/>
              </a:rPr>
              <a:t>Copyright © 2024, 2018, 2015 Pearson Education, Inc. All Rights Reserved</a:t>
            </a:r>
          </a:p>
        </p:txBody>
      </p:sp>
    </p:spTree>
  </p:cSld>
  <p:clrMap bg1="lt1" tx1="dk1" bg2="dk2" tx2="lt2" accent1="accent1" accent2="accent2" accent3="accent3" accent4="accent4" accent5="accent5" accent6="accent6" hlink="hlink" folHlink="folHlink"/>
  <p:sldLayoutIdLst>
    <p:sldLayoutId id="2147483664" r:id="rId1"/>
    <p:sldLayoutId id="2147483682" r:id="rId2"/>
    <p:sldLayoutId id="2147483650" r:id="rId3"/>
    <p:sldLayoutId id="2147483676" r:id="rId4"/>
    <p:sldLayoutId id="2147483677" r:id="rId5"/>
    <p:sldLayoutId id="2147483678" r:id="rId6"/>
    <p:sldLayoutId id="2147483679" r:id="rId7"/>
    <p:sldLayoutId id="2147483680" r:id="rId8"/>
    <p:sldLayoutId id="2147483681" r:id="rId9"/>
    <p:sldLayoutId id="2147483671" r:id="rId10"/>
    <p:sldLayoutId id="2147483673" r:id="rId11"/>
    <p:sldLayoutId id="2147483670" r:id="rId12"/>
    <p:sldLayoutId id="2147483669" r:id="rId13"/>
    <p:sldLayoutId id="2147483655" r:id="rId14"/>
    <p:sldLayoutId id="2147483684" r:id="rId15"/>
    <p:sldLayoutId id="2147483685"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3600" b="0" i="0" u="none" strike="noStrike" cap="none">
          <a:solidFill>
            <a:srgbClr val="000000"/>
          </a:solidFill>
          <a:latin typeface="+mj-lt"/>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mn-lt"/>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jp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8" Type="http://schemas.openxmlformats.org/officeDocument/2006/relationships/hyperlink" Target="https://www.computer.org/publications/tech-news/trends/network-penetration-testing-quick-guide" TargetMode="External"/><Relationship Id="rId3" Type="http://schemas.openxmlformats.org/officeDocument/2006/relationships/hyperlink" Target="http://www.nytimes.com/2013/07/05/us/resume-shows-snowden-honed-hacking-skills.html" TargetMode="External"/><Relationship Id="rId7"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17.xml"/><Relationship Id="rId6" Type="http://schemas.openxmlformats.org/officeDocument/2006/relationships/image" Target="../media/image11.png"/><Relationship Id="rId5" Type="http://schemas.openxmlformats.org/officeDocument/2006/relationships/hyperlink" Target="http://www.nytimes.com/2013/07/01/us/job-title-key-to-inner-access-held-by-snowden.html" TargetMode="Externa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hyperlink" Target="http://www.cert.org/insider_threat/" TargetMode="External"/><Relationship Id="rId7" Type="http://schemas.openxmlformats.org/officeDocument/2006/relationships/hyperlink" Target="https://resources.sei.cmu.edu/asset_files/TechnicalReport/2019_005_001_540647.pdf" TargetMode="External"/><Relationship Id="rId2" Type="http://schemas.openxmlformats.org/officeDocument/2006/relationships/notesSlide" Target="../notesSlides/notesSlide8.xml"/><Relationship Id="rId1" Type="http://schemas.openxmlformats.org/officeDocument/2006/relationships/slideLayout" Target="../slideLayouts/slideLayout18.xml"/><Relationship Id="rId6" Type="http://schemas.openxmlformats.org/officeDocument/2006/relationships/image" Target="../media/image14.png"/><Relationship Id="rId5" Type="http://schemas.openxmlformats.org/officeDocument/2006/relationships/hyperlink" Target="https://www.us-cert.gov/sites/default/files/publications/Combating%20the%20Insider%20Threat_0.pdf" TargetMode="Externa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www.sei.cmu.edu/reports/13tn002.pdf" TargetMode="External"/><Relationship Id="rId1" Type="http://schemas.openxmlformats.org/officeDocument/2006/relationships/slideLayout" Target="../slideLayouts/slideLayout18.xml"/><Relationship Id="rId5" Type="http://schemas.openxmlformats.org/officeDocument/2006/relationships/image" Target="../media/image17.png"/><Relationship Id="rId4" Type="http://schemas.openxmlformats.org/officeDocument/2006/relationships/hyperlink" Target="http://www.reuters.com/article/2013/05/04/us-creditsuisse-goldman-idUSBRE94301520130504?feedType=RSS&amp;feedName=businessNew" TargetMode="Externa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3" Type="http://schemas.openxmlformats.org/officeDocument/2006/relationships/hyperlink" Target="https://www.vanityfair.com/news/2013/09/michael-lewis-goldman-sachs-programmer" TargetMode="External"/><Relationship Id="rId2" Type="http://schemas.openxmlformats.org/officeDocument/2006/relationships/notesSlide" Target="../notesSlides/notesSlide10.xml"/><Relationship Id="rId1" Type="http://schemas.openxmlformats.org/officeDocument/2006/relationships/slideLayout" Target="../slideLayouts/slideLayout17.xml"/><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hyperlink" Target="http://www.nytimes.com/2013/12/15/us/officials-say-us-may-never-know-extent-of-snowdens-leaks.html" TargetMode="External"/><Relationship Id="rId7"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17.xml"/><Relationship Id="rId6" Type="http://schemas.openxmlformats.org/officeDocument/2006/relationships/hyperlink" Target="https://www.nytimes.com/2023/04/13/world/documents-leak-leaker-identity.html" TargetMode="External"/><Relationship Id="rId5" Type="http://schemas.openxmlformats.org/officeDocument/2006/relationships/image" Target="../media/image20.png"/><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hyperlink" Target="http://www.nytimes.com/2016/05/13/business/dealbook/swift-global-bank-network-attack.html" TargetMode="External"/><Relationship Id="rId7" Type="http://schemas.openxmlformats.org/officeDocument/2006/relationships/hyperlink" Target="http://www.nytimes.com/reuters/2016/05/12/business/12reuters-bangladesh-heist-swift.html" TargetMode="External"/><Relationship Id="rId2" Type="http://schemas.openxmlformats.org/officeDocument/2006/relationships/notesSlide" Target="../notesSlides/notesSlide12.xml"/><Relationship Id="rId1" Type="http://schemas.openxmlformats.org/officeDocument/2006/relationships/slideLayout" Target="../slideLayouts/slideLayout17.xml"/><Relationship Id="rId6" Type="http://schemas.openxmlformats.org/officeDocument/2006/relationships/image" Target="../media/image23.png"/><Relationship Id="rId5" Type="http://schemas.openxmlformats.org/officeDocument/2006/relationships/hyperlink" Target="http://www.nytimes.com/2016/05/14/business/dealbook/details-emerge-on-global-bank-heists-by-hackers.html" TargetMode="External"/><Relationship Id="rId10" Type="http://schemas.openxmlformats.org/officeDocument/2006/relationships/image" Target="../media/image25.png"/><Relationship Id="rId4" Type="http://schemas.openxmlformats.org/officeDocument/2006/relationships/image" Target="../media/image22.png"/><Relationship Id="rId9" Type="http://schemas.openxmlformats.org/officeDocument/2006/relationships/hyperlink" Target="https://www.nytimes.com/2017/05/15/world/asia/china-cyberattack-hack-ransomware.html"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hyperlink" Target="http://www.fincen.gov/" TargetMode="External"/><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3" Type="http://schemas.openxmlformats.org/officeDocument/2006/relationships/hyperlink" Target="https://csrc.nist.gov/pubs/sp/800/50/r1/final" TargetMode="External"/><Relationship Id="rId2" Type="http://schemas.openxmlformats.org/officeDocument/2006/relationships/notesSlide" Target="../notesSlides/notesSlide13.xml"/><Relationship Id="rId1" Type="http://schemas.openxmlformats.org/officeDocument/2006/relationships/slideLayout" Target="../slideLayouts/slideLayout4.xml"/><Relationship Id="rId5" Type="http://schemas.openxmlformats.org/officeDocument/2006/relationships/image" Target="../media/image27.jpg"/><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3" Type="http://schemas.openxmlformats.org/officeDocument/2006/relationships/hyperlink" Target="http://www.brainyquote.com/quotes/quotes/b/bruceschne182286.html"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3.jpeg"/><Relationship Id="rId5" Type="http://schemas.openxmlformats.org/officeDocument/2006/relationships/hyperlink" Target="http://www.nytimes.com/2011/06/03/technology/03hack.html?hp" TargetMode="External"/><Relationship Id="rId4" Type="http://schemas.openxmlformats.org/officeDocument/2006/relationships/hyperlink" Target="http://www.schneier.com/" TargetMode="Externa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hyperlink" Target="http://www.verizonbusiness.com/resources/reports/rp_data-breach-investigations-report-2012_en_xg.pdf"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8" Type="http://schemas.openxmlformats.org/officeDocument/2006/relationships/oleObject" Target="../embeddings/oleObject3.bin"/><Relationship Id="rId3" Type="http://schemas.openxmlformats.org/officeDocument/2006/relationships/notesSlide" Target="../notesSlides/notesSlide25.xml"/><Relationship Id="rId7" Type="http://schemas.openxmlformats.org/officeDocument/2006/relationships/image" Target="../media/image29.wmf"/><Relationship Id="rId2" Type="http://schemas.openxmlformats.org/officeDocument/2006/relationships/slideLayout" Target="../slideLayouts/slideLayout10.xml"/><Relationship Id="rId1" Type="http://schemas.openxmlformats.org/officeDocument/2006/relationships/vmlDrawing" Target="../drawings/vmlDrawing1.vml"/><Relationship Id="rId6" Type="http://schemas.openxmlformats.org/officeDocument/2006/relationships/oleObject" Target="../embeddings/oleObject2.bin"/><Relationship Id="rId11" Type="http://schemas.openxmlformats.org/officeDocument/2006/relationships/image" Target="../media/image31.wmf"/><Relationship Id="rId5" Type="http://schemas.openxmlformats.org/officeDocument/2006/relationships/image" Target="../media/image28.wmf"/><Relationship Id="rId10" Type="http://schemas.openxmlformats.org/officeDocument/2006/relationships/oleObject" Target="../embeddings/oleObject4.bin"/><Relationship Id="rId4" Type="http://schemas.openxmlformats.org/officeDocument/2006/relationships/oleObject" Target="../embeddings/oleObject1.bin"/><Relationship Id="rId9" Type="http://schemas.openxmlformats.org/officeDocument/2006/relationships/image" Target="../media/image30.wmf"/></Relationships>
</file>

<file path=ppt/slides/_rels/slide32.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hyperlink" Target="https://en.wikipedia.org/wiki/Nick_Leeson" TargetMode="External"/><Relationship Id="rId2" Type="http://schemas.openxmlformats.org/officeDocument/2006/relationships/notesSlide" Target="../notesSlides/notesSlide27.xml"/><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hyperlink" Target="http://www.nytimes.com/2012/02/11/technology/electronic-security-a-worry-in-an-age-of-digital-espionage.html" TargetMode="External"/><Relationship Id="rId7" Type="http://schemas.openxmlformats.org/officeDocument/2006/relationships/hyperlink" Target="https://securelist.com/blog/research/66779/the-darkhotel-apt/" TargetMode="External"/><Relationship Id="rId2" Type="http://schemas.openxmlformats.org/officeDocument/2006/relationships/notesSlide" Target="../notesSlides/notesSlide32.xml"/><Relationship Id="rId1" Type="http://schemas.openxmlformats.org/officeDocument/2006/relationships/slideLayout" Target="../slideLayouts/slideLayout17.xml"/><Relationship Id="rId6" Type="http://schemas.openxmlformats.org/officeDocument/2006/relationships/image" Target="../media/image34.png"/><Relationship Id="rId5" Type="http://schemas.openxmlformats.org/officeDocument/2006/relationships/hyperlink" Target="http://www.reuters.com/article/2014/11/10/us-cybersecurity-hotels-idUSKCN0IU0WB20141110?feedType=RSS&amp;feedName=technologyNews" TargetMode="External"/><Relationship Id="rId10" Type="http://schemas.openxmlformats.org/officeDocument/2006/relationships/image" Target="../media/image36.png"/><Relationship Id="rId4" Type="http://schemas.openxmlformats.org/officeDocument/2006/relationships/image" Target="../media/image33.png"/><Relationship Id="rId9" Type="http://schemas.openxmlformats.org/officeDocument/2006/relationships/hyperlink" Target="https://www.forbes.com/sites/forbestechcouncil/2024/01/03/the-pegasus-wake-up-call-iphone-security-in-the-face-of-zero-click-exploits/?sh=5965df515a9b" TargetMode="Externa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hyperlink" Target="http://www.nytimes.com/2011/12/06/science/stefan-savage-girding-for-digital-threats-we-havent-imagined-yet.html"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hyperlink" Target="http://www.autosec.org/index.html" TargetMode="External"/><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3" Type="http://schemas.openxmlformats.org/officeDocument/2006/relationships/hyperlink" Target="https://isc.sans.edu/forums/diary/Syslog+Skeet+Shooting+Targetting+Real+Problems+in+Event+Logs/19449/" TargetMode="External"/><Relationship Id="rId2" Type="http://schemas.openxmlformats.org/officeDocument/2006/relationships/notesSlide" Target="../notesSlides/notesSlide38.xml"/><Relationship Id="rId1" Type="http://schemas.openxmlformats.org/officeDocument/2006/relationships/slideLayout" Target="../slideLayouts/slideLayout4.xml"/><Relationship Id="rId5" Type="http://schemas.openxmlformats.org/officeDocument/2006/relationships/image" Target="../media/image38.png"/><Relationship Id="rId4" Type="http://schemas.openxmlformats.org/officeDocument/2006/relationships/image" Target="../media/image37.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www.nytimes.com/2015/12/24/nyregion/man-charged-with-hacking-stumbled-by-taking-scheme-offline-experts-say.html" TargetMode="Externa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5.xml"/><Relationship Id="rId1" Type="http://schemas.openxmlformats.org/officeDocument/2006/relationships/slideLayout" Target="../slideLayouts/slideLayout5.xml"/><Relationship Id="rId4" Type="http://schemas.openxmlformats.org/officeDocument/2006/relationships/image" Target="../media/image41.svg"/></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www.wsj.com/tech/cybersecurity/cybersecurity-training-scams-9ffe486b?reflink=integratedwebview_share"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csrc.nist.gov/pubs/sp/800/50/r1/final" TargetMode="External"/><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E98728-A241-43F4-95FF-6C49FEEA0911}"/>
              </a:ext>
              <a:ext uri="{C183D7F6-B498-43B3-948B-1728B52AA6E4}">
                <adec:decorative xmlns:adec="http://schemas.microsoft.com/office/drawing/2017/decorative" val="1"/>
              </a:ext>
            </a:extLst>
          </p:cNvPr>
          <p:cNvSpPr>
            <a:spLocks noGrp="1"/>
          </p:cNvSpPr>
          <p:nvPr>
            <p:ph type="title"/>
          </p:nvPr>
        </p:nvSpPr>
        <p:spPr>
          <a:xfrm>
            <a:off x="457604" y="187558"/>
            <a:ext cx="8224434" cy="1144347"/>
          </a:xfrm>
        </p:spPr>
        <p:txBody>
          <a:bodyPr wrap="square" lIns="0" tIns="18000" rIns="0" bIns="18000" anchor="ctr" anchorCtr="0">
            <a:spAutoFit/>
          </a:bodyPr>
          <a:lstStyle/>
          <a:p>
            <a:r>
              <a:rPr lang="en-US" noProof="0" dirty="0"/>
              <a:t>Computer Security: Principles and Practice</a:t>
            </a:r>
          </a:p>
        </p:txBody>
      </p:sp>
      <p:sp>
        <p:nvSpPr>
          <p:cNvPr id="3" name="Content Placeholder 2">
            <a:extLst>
              <a:ext uri="{FF2B5EF4-FFF2-40B4-BE49-F238E27FC236}">
                <a16:creationId xmlns:a16="http://schemas.microsoft.com/office/drawing/2014/main" id="{ABE18F80-D4FC-4D8F-B2BD-E7BEE7E012B5}"/>
              </a:ext>
              <a:ext uri="{C183D7F6-B498-43B3-948B-1728B52AA6E4}">
                <adec:decorative xmlns:adec="http://schemas.microsoft.com/office/drawing/2017/decorative" val="1"/>
              </a:ext>
            </a:extLst>
          </p:cNvPr>
          <p:cNvSpPr>
            <a:spLocks noGrp="1"/>
          </p:cNvSpPr>
          <p:nvPr>
            <p:ph type="body" idx="1"/>
          </p:nvPr>
        </p:nvSpPr>
        <p:spPr>
          <a:xfrm>
            <a:off x="457596" y="1381232"/>
            <a:ext cx="8224434" cy="344128"/>
          </a:xfrm>
        </p:spPr>
        <p:txBody>
          <a:bodyPr wrap="square" lIns="0" tIns="18000" rIns="0" bIns="18000" anchor="ctr" anchorCtr="0">
            <a:spAutoFit/>
          </a:bodyPr>
          <a:lstStyle/>
          <a:p>
            <a:r>
              <a:rPr lang="en-US" noProof="0" dirty="0">
                <a:latin typeface="Arial" panose="020B0604020202020204" pitchFamily="34" charset="0"/>
                <a:cs typeface="Arial" panose="020B0604020202020204" pitchFamily="34" charset="0"/>
              </a:rPr>
              <a:t>Fifth</a:t>
            </a:r>
            <a:r>
              <a:rPr lang="en-US" noProof="0" dirty="0">
                <a:solidFill>
                  <a:schemeClr val="tx2"/>
                </a:solidFill>
                <a:latin typeface="Arial" panose="020B0604020202020204" pitchFamily="34" charset="0"/>
                <a:cs typeface="Arial" panose="020B0604020202020204" pitchFamily="34" charset="0"/>
              </a:rPr>
              <a:t> Edition</a:t>
            </a:r>
          </a:p>
        </p:txBody>
      </p:sp>
      <p:pic>
        <p:nvPicPr>
          <p:cNvPr id="4" name="Picture 3" descr="Front Cover: Computer Security: Principles and Practice Fifth Edition by Stallings and Brown&#10;">
            <a:extLst>
              <a:ext uri="{FF2B5EF4-FFF2-40B4-BE49-F238E27FC236}">
                <a16:creationId xmlns:a16="http://schemas.microsoft.com/office/drawing/2014/main" id="{C8D45C13-2F00-1364-C3DD-24D2A4845725}"/>
              </a:ext>
            </a:extLst>
          </p:cNvPr>
          <p:cNvPicPr>
            <a:picLocks noChangeAspect="1"/>
          </p:cNvPicPr>
          <p:nvPr/>
        </p:nvPicPr>
        <p:blipFill>
          <a:blip r:embed="rId3"/>
          <a:stretch>
            <a:fillRect/>
          </a:stretch>
        </p:blipFill>
        <p:spPr>
          <a:xfrm>
            <a:off x="467474" y="1863766"/>
            <a:ext cx="3245916" cy="4426465"/>
          </a:xfrm>
          <a:prstGeom prst="rect">
            <a:avLst/>
          </a:prstGeom>
        </p:spPr>
      </p:pic>
      <p:sp>
        <p:nvSpPr>
          <p:cNvPr id="5" name="Content Placeholder 4">
            <a:extLst>
              <a:ext uri="{FF2B5EF4-FFF2-40B4-BE49-F238E27FC236}">
                <a16:creationId xmlns:a16="http://schemas.microsoft.com/office/drawing/2014/main" id="{2D222376-7AD7-4443-B67A-120BE12F4DDB}"/>
              </a:ext>
              <a:ext uri="{C183D7F6-B498-43B3-948B-1728B52AA6E4}">
                <adec:decorative xmlns:adec="http://schemas.microsoft.com/office/drawing/2017/decorative" val="0"/>
              </a:ext>
            </a:extLst>
          </p:cNvPr>
          <p:cNvSpPr>
            <a:spLocks noGrp="1"/>
          </p:cNvSpPr>
          <p:nvPr>
            <p:ph sz="quarter" idx="14"/>
          </p:nvPr>
        </p:nvSpPr>
        <p:spPr>
          <a:xfrm>
            <a:off x="4577666" y="2940944"/>
            <a:ext cx="3081663" cy="498016"/>
          </a:xfrm>
        </p:spPr>
        <p:txBody>
          <a:bodyPr wrap="square" lIns="0" tIns="18000" rIns="0" bIns="18000" anchor="ctr" anchorCtr="0">
            <a:spAutoFit/>
          </a:bodyPr>
          <a:lstStyle/>
          <a:p>
            <a:pPr marL="0" algn="l"/>
            <a:r>
              <a:rPr lang="en-US" b="0" noProof="0" dirty="0">
                <a:latin typeface="Arial" panose="020B0604020202020204" pitchFamily="34" charset="0"/>
                <a:cs typeface="Arial" panose="020B0604020202020204" pitchFamily="34" charset="0"/>
              </a:rPr>
              <a:t>Chapter 17</a:t>
            </a:r>
          </a:p>
        </p:txBody>
      </p:sp>
      <p:sp>
        <p:nvSpPr>
          <p:cNvPr id="6" name="Content Placeholder 5">
            <a:extLst>
              <a:ext uri="{FF2B5EF4-FFF2-40B4-BE49-F238E27FC236}">
                <a16:creationId xmlns:a16="http://schemas.microsoft.com/office/drawing/2014/main" id="{82FD4EC9-4778-4E2F-B136-2A176CA2BA69}"/>
              </a:ext>
              <a:ext uri="{C183D7F6-B498-43B3-948B-1728B52AA6E4}">
                <adec:decorative xmlns:adec="http://schemas.microsoft.com/office/drawing/2017/decorative" val="0"/>
              </a:ext>
            </a:extLst>
          </p:cNvPr>
          <p:cNvSpPr>
            <a:spLocks noGrp="1"/>
          </p:cNvSpPr>
          <p:nvPr>
            <p:ph sz="quarter" idx="15"/>
          </p:nvPr>
        </p:nvSpPr>
        <p:spPr>
          <a:xfrm>
            <a:off x="4577666" y="3672497"/>
            <a:ext cx="3420928" cy="374906"/>
          </a:xfrm>
        </p:spPr>
        <p:txBody>
          <a:bodyPr wrap="square" lIns="0" tIns="18000" rIns="0" bIns="18000" anchor="ctr" anchorCtr="0">
            <a:spAutoFit/>
          </a:bodyPr>
          <a:lstStyle/>
          <a:p>
            <a:pPr lvl="0" algn="l">
              <a:buSzPct val="25000"/>
            </a:pPr>
            <a:r>
              <a:rPr lang="en-US" dirty="0">
                <a:latin typeface="Arial" panose="020B0604020202020204" pitchFamily="34" charset="0"/>
                <a:cs typeface="Arial" panose="020B0604020202020204" pitchFamily="34" charset="0"/>
              </a:rPr>
              <a:t>Human Resources Security</a:t>
            </a:r>
            <a:endParaRPr lang="en-US" noProof="0" dirty="0">
              <a:latin typeface="Arial" panose="020B0604020202020204" pitchFamily="34" charset="0"/>
              <a:cs typeface="Arial" panose="020B0604020202020204" pitchFamily="34" charset="0"/>
            </a:endParaRPr>
          </a:p>
        </p:txBody>
      </p:sp>
      <p:pic>
        <p:nvPicPr>
          <p:cNvPr id="11" name="Picture 10" descr="Pearson Logo">
            <a:extLst>
              <a:ext uri="{FF2B5EF4-FFF2-40B4-BE49-F238E27FC236}">
                <a16:creationId xmlns:a16="http://schemas.microsoft.com/office/drawing/2014/main" id="{8E4BA36A-233F-83A1-4E2E-56A6C775E54D}"/>
              </a:ext>
            </a:extLst>
          </p:cNvPr>
          <p:cNvPicPr>
            <a:picLocks noChangeAspect="1"/>
          </p:cNvPicPr>
          <p:nvPr/>
        </p:nvPicPr>
        <p:blipFill>
          <a:blip r:embed="rId4"/>
          <a:stretch>
            <a:fillRect/>
          </a:stretch>
        </p:blipFill>
        <p:spPr>
          <a:xfrm>
            <a:off x="440466" y="6405372"/>
            <a:ext cx="986560" cy="310866"/>
          </a:xfrm>
          <a:prstGeom prst="rect">
            <a:avLst/>
          </a:prstGeom>
        </p:spPr>
      </p:pic>
      <p:sp>
        <p:nvSpPr>
          <p:cNvPr id="8" name="Content Placeholder 7">
            <a:extLst>
              <a:ext uri="{FF2B5EF4-FFF2-40B4-BE49-F238E27FC236}">
                <a16:creationId xmlns:a16="http://schemas.microsoft.com/office/drawing/2014/main" id="{C8E88D28-1A9F-4FC4-946F-10B4629D1438}"/>
              </a:ext>
              <a:ext uri="{C183D7F6-B498-43B3-948B-1728B52AA6E4}">
                <adec:decorative xmlns:adec="http://schemas.microsoft.com/office/drawing/2017/decorative" val="0"/>
              </a:ext>
            </a:extLst>
          </p:cNvPr>
          <p:cNvSpPr>
            <a:spLocks noGrp="1"/>
          </p:cNvSpPr>
          <p:nvPr>
            <p:ph sz="quarter" idx="17"/>
          </p:nvPr>
        </p:nvSpPr>
        <p:spPr>
          <a:xfrm>
            <a:off x="2106112" y="6458779"/>
            <a:ext cx="6589712" cy="221018"/>
          </a:xfrm>
        </p:spPr>
        <p:txBody>
          <a:bodyPr lIns="0" tIns="18000" rIns="0" bIns="18000" anchor="ctr" anchorCtr="0">
            <a:spAutoFit/>
          </a:bodyPr>
          <a:lstStyle/>
          <a:p>
            <a:r>
              <a:rPr lang="en-US" altLang="en-US" sz="1200" b="0" noProof="0" dirty="0">
                <a:latin typeface="Verdana"/>
                <a:ea typeface="Verdana" panose="020B0604030504040204" pitchFamily="34" charset="0"/>
                <a:cs typeface="Verdana" panose="020B0604030504040204" pitchFamily="34" charset="0"/>
              </a:rPr>
              <a:t>Copyright © 2024, 2018, 2015 Pearson Education, Inc. All Rights Reserved</a:t>
            </a:r>
          </a:p>
        </p:txBody>
      </p:sp>
    </p:spTree>
    <p:extLst>
      <p:ext uri="{BB962C8B-B14F-4D97-AF65-F5344CB8AC3E}">
        <p14:creationId xmlns:p14="http://schemas.microsoft.com/office/powerpoint/2010/main" val="11662844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89704"/>
            <a:ext cx="8229600" cy="590349"/>
          </a:xfrm>
        </p:spPr>
        <p:txBody>
          <a:bodyPr lIns="0" tIns="18000" rIns="0" bIns="18000" anchor="ctr" anchorCtr="0">
            <a:spAutoFit/>
          </a:bodyPr>
          <a:lstStyle/>
          <a:p>
            <a:r>
              <a:rPr lang="en-US" dirty="0"/>
              <a:t>Human Factors</a:t>
            </a:r>
          </a:p>
        </p:txBody>
      </p:sp>
      <p:sp>
        <p:nvSpPr>
          <p:cNvPr id="4" name="Content Placeholder 3"/>
          <p:cNvSpPr>
            <a:spLocks noGrp="1"/>
          </p:cNvSpPr>
          <p:nvPr>
            <p:ph sz="quarter" idx="13"/>
          </p:nvPr>
        </p:nvSpPr>
        <p:spPr>
          <a:xfrm>
            <a:off x="462063" y="1036735"/>
            <a:ext cx="8219975" cy="3822003"/>
          </a:xfrm>
        </p:spPr>
        <p:txBody>
          <a:bodyPr wrap="square" lIns="0" tIns="18000" rIns="0" bIns="18000" anchor="ctr" anchorCtr="0">
            <a:spAutoFit/>
          </a:bodyPr>
          <a:lstStyle/>
          <a:p>
            <a:pPr marL="342900" indent="-342900">
              <a:spcBef>
                <a:spcPts val="600"/>
              </a:spcBef>
            </a:pPr>
            <a:r>
              <a:rPr lang="en-US" dirty="0">
                <a:latin typeface="Arial" panose="020B0604020202020204" pitchFamily="34" charset="0"/>
                <a:cs typeface="Arial" panose="020B0604020202020204" pitchFamily="34" charset="0"/>
              </a:rPr>
              <a:t>Employee behavior is a critical concern in ensuring the security of computer systems and information assets</a:t>
            </a:r>
          </a:p>
          <a:p>
            <a:pPr marL="342900" indent="-342900">
              <a:spcBef>
                <a:spcPts val="600"/>
              </a:spcBef>
            </a:pPr>
            <a:r>
              <a:rPr lang="en-US" dirty="0">
                <a:latin typeface="Arial" panose="020B0604020202020204" pitchFamily="34" charset="0"/>
                <a:cs typeface="Arial" panose="020B0604020202020204" pitchFamily="34" charset="0"/>
              </a:rPr>
              <a:t>Principal problems associated with employee behavior are:</a:t>
            </a:r>
          </a:p>
          <a:p>
            <a:pPr marL="829818" lvl="1" indent="-342900"/>
            <a:r>
              <a:rPr lang="en-US" dirty="0">
                <a:latin typeface="Arial" panose="020B0604020202020204" pitchFamily="34" charset="0"/>
                <a:cs typeface="Arial" panose="020B0604020202020204" pitchFamily="34" charset="0"/>
              </a:rPr>
              <a:t>Social engineering and phishing attacks</a:t>
            </a:r>
          </a:p>
          <a:p>
            <a:pPr marL="829818" lvl="1" indent="-342900"/>
            <a:r>
              <a:rPr lang="en-US" dirty="0">
                <a:latin typeface="Arial" panose="020B0604020202020204" pitchFamily="34" charset="0"/>
                <a:cs typeface="Arial" panose="020B0604020202020204" pitchFamily="34" charset="0"/>
              </a:rPr>
              <a:t>Compromised or weak credentials</a:t>
            </a:r>
          </a:p>
          <a:p>
            <a:pPr marL="829818" lvl="1" indent="-342900"/>
            <a:r>
              <a:rPr lang="en-US" dirty="0">
                <a:latin typeface="Arial" panose="020B0604020202020204" pitchFamily="34" charset="0"/>
                <a:cs typeface="Arial" panose="020B0604020202020204" pitchFamily="34" charset="0"/>
              </a:rPr>
              <a:t>Errors and omissions</a:t>
            </a:r>
          </a:p>
          <a:p>
            <a:pPr marL="829818" lvl="1" indent="-342900"/>
            <a:r>
              <a:rPr lang="en-US" dirty="0">
                <a:latin typeface="Arial" panose="020B0604020202020204" pitchFamily="34" charset="0"/>
                <a:cs typeface="Arial" panose="020B0604020202020204" pitchFamily="34" charset="0"/>
              </a:rPr>
              <a:t>Fraud</a:t>
            </a:r>
          </a:p>
          <a:p>
            <a:pPr marL="829818" lvl="1" indent="-342900"/>
            <a:r>
              <a:rPr lang="en-US" dirty="0">
                <a:latin typeface="Arial" panose="020B0604020202020204" pitchFamily="34" charset="0"/>
                <a:cs typeface="Arial" panose="020B0604020202020204" pitchFamily="34" charset="0"/>
              </a:rPr>
              <a:t>Actions by disgruntled employees</a:t>
            </a:r>
          </a:p>
        </p:txBody>
      </p:sp>
    </p:spTree>
    <p:extLst>
      <p:ext uri="{BB962C8B-B14F-4D97-AF65-F5344CB8AC3E}">
        <p14:creationId xmlns:p14="http://schemas.microsoft.com/office/powerpoint/2010/main" val="30735128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1" name="Picture 2">
            <a:hlinkClick r:id="rId3"/>
            <a:extLst>
              <a:ext uri="{FF2B5EF4-FFF2-40B4-BE49-F238E27FC236}">
                <a16:creationId xmlns:a16="http://schemas.microsoft.com/office/drawing/2014/main" id="{1089C4A0-7E91-A4FF-089F-6A754A7063D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2499" y="3101081"/>
            <a:ext cx="4708525" cy="1323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2772" name="Picture 3">
            <a:hlinkClick r:id="rId5"/>
            <a:extLst>
              <a:ext uri="{FF2B5EF4-FFF2-40B4-BE49-F238E27FC236}">
                <a16:creationId xmlns:a16="http://schemas.microsoft.com/office/drawing/2014/main" id="{03DA0AE9-EC47-5607-F740-A80260C095B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30275" y="4425056"/>
            <a:ext cx="4752975" cy="1447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2773" name="Picture 3">
            <a:extLst>
              <a:ext uri="{FF2B5EF4-FFF2-40B4-BE49-F238E27FC236}">
                <a16:creationId xmlns:a16="http://schemas.microsoft.com/office/drawing/2014/main" id="{C5DBE3A1-22A5-3727-C7A3-810FB64A585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69156" y="1479557"/>
            <a:ext cx="7405688" cy="14906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2775" name="TextBox 1">
            <a:extLst>
              <a:ext uri="{FF2B5EF4-FFF2-40B4-BE49-F238E27FC236}">
                <a16:creationId xmlns:a16="http://schemas.microsoft.com/office/drawing/2014/main" id="{CA5087DF-A4DC-BA2C-F3CD-755D05C6127E}"/>
              </a:ext>
            </a:extLst>
          </p:cNvPr>
          <p:cNvSpPr txBox="1">
            <a:spLocks noChangeArrowheads="1"/>
          </p:cNvSpPr>
          <p:nvPr/>
        </p:nvSpPr>
        <p:spPr bwMode="auto">
          <a:xfrm>
            <a:off x="5795963" y="3500438"/>
            <a:ext cx="3024187" cy="157003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Font typeface="Arial" panose="020B0604020202020204" pitchFamily="34" charset="0"/>
              <a:buChar char="•"/>
              <a:defRPr sz="2400">
                <a:solidFill>
                  <a:srgbClr val="FFFFFF"/>
                </a:solidFill>
                <a:latin typeface="Century Gothic" panose="020B0502020202020204" pitchFamily="34" charset="0"/>
                <a:ea typeface="ＭＳ Ｐゴシック" panose="020B0600070205080204" pitchFamily="34" charset="-128"/>
              </a:defRPr>
            </a:lvl1pPr>
            <a:lvl2pPr marL="742950" indent="-285750">
              <a:spcBef>
                <a:spcPct val="20000"/>
              </a:spcBef>
              <a:buFont typeface="Courier New" panose="02070309020205020404" pitchFamily="49" charset="0"/>
              <a:buChar char="o"/>
              <a:defRPr sz="1600">
                <a:solidFill>
                  <a:srgbClr val="FFFFFF"/>
                </a:solidFill>
                <a:latin typeface="Century Gothic" panose="020B050202020202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1600">
                <a:solidFill>
                  <a:srgbClr val="FFFFFF"/>
                </a:solidFill>
                <a:latin typeface="Century Gothic" panose="020B0502020202020204" pitchFamily="34" charset="0"/>
                <a:ea typeface="ＭＳ Ｐゴシック" panose="020B0600070205080204" pitchFamily="34" charset="-128"/>
              </a:defRPr>
            </a:lvl3pPr>
            <a:lvl4pPr marL="1600200" indent="-228600">
              <a:spcBef>
                <a:spcPct val="20000"/>
              </a:spcBef>
              <a:buFont typeface="Courier New" panose="02070309020205020404" pitchFamily="49" charset="0"/>
              <a:buChar char="o"/>
              <a:defRPr sz="1600">
                <a:solidFill>
                  <a:srgbClr val="FFFFFF"/>
                </a:solidFill>
                <a:latin typeface="Century Gothic" panose="020B050202020202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1600">
                <a:solidFill>
                  <a:srgbClr val="FFFFFF"/>
                </a:solidFill>
                <a:latin typeface="Century Gothic" panose="020B050202020202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1600">
                <a:solidFill>
                  <a:srgbClr val="FFFFFF"/>
                </a:solidFill>
                <a:latin typeface="Century Gothic" panose="020B050202020202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1600">
                <a:solidFill>
                  <a:srgbClr val="FFFFFF"/>
                </a:solidFill>
                <a:latin typeface="Century Gothic" panose="020B050202020202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1600">
                <a:solidFill>
                  <a:srgbClr val="FFFFFF"/>
                </a:solidFill>
                <a:latin typeface="Century Gothic" panose="020B050202020202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1600">
                <a:solidFill>
                  <a:srgbClr val="FFFFFF"/>
                </a:solidFill>
                <a:latin typeface="Century Gothic" panose="020B0502020202020204" pitchFamily="34" charset="0"/>
                <a:ea typeface="ＭＳ Ｐゴシック" panose="020B0600070205080204" pitchFamily="34" charset="-128"/>
              </a:defRPr>
            </a:lvl9pPr>
          </a:lstStyle>
          <a:p>
            <a:pPr eaLnBrk="1" hangingPunct="1">
              <a:spcBef>
                <a:spcPct val="0"/>
              </a:spcBef>
              <a:buFontTx/>
              <a:buNone/>
            </a:pPr>
            <a:r>
              <a:rPr lang="en-US" altLang="en-US" sz="1200" dirty="0">
                <a:solidFill>
                  <a:schemeClr val="tx1"/>
                </a:solidFill>
                <a:latin typeface="Arial" panose="020B0604020202020204" pitchFamily="34" charset="0"/>
              </a:rPr>
              <a:t>“… took a course that trains security professionals to think like hackers and understand their techniques…  became a “certified ethical hacker”. </a:t>
            </a:r>
          </a:p>
          <a:p>
            <a:pPr eaLnBrk="1" hangingPunct="1">
              <a:spcBef>
                <a:spcPct val="0"/>
              </a:spcBef>
              <a:buFontTx/>
              <a:buNone/>
            </a:pPr>
            <a:r>
              <a:rPr lang="en-US" altLang="en-US" sz="1200" dirty="0">
                <a:solidFill>
                  <a:schemeClr val="tx1"/>
                </a:solidFill>
                <a:latin typeface="Arial" panose="020B0604020202020204" pitchFamily="34" charset="0"/>
              </a:rPr>
              <a:t>“… The certification would also have given him some of the skills he needed to rummage undetected through N.S.A. computer systems ….”</a:t>
            </a:r>
          </a:p>
        </p:txBody>
      </p:sp>
      <p:sp>
        <p:nvSpPr>
          <p:cNvPr id="32776" name="TextBox 1">
            <a:extLst>
              <a:ext uri="{FF2B5EF4-FFF2-40B4-BE49-F238E27FC236}">
                <a16:creationId xmlns:a16="http://schemas.microsoft.com/office/drawing/2014/main" id="{E8172939-2E08-98C6-54D4-E3D736ABAF97}"/>
              </a:ext>
            </a:extLst>
          </p:cNvPr>
          <p:cNvSpPr txBox="1">
            <a:spLocks noChangeArrowheads="1"/>
          </p:cNvSpPr>
          <p:nvPr/>
        </p:nvSpPr>
        <p:spPr bwMode="auto">
          <a:xfrm>
            <a:off x="5940425" y="5445125"/>
            <a:ext cx="2693988"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400">
                <a:solidFill>
                  <a:srgbClr val="FFFFFF"/>
                </a:solidFill>
                <a:latin typeface="Century Gothic" panose="020B0502020202020204" pitchFamily="34" charset="0"/>
                <a:ea typeface="ＭＳ Ｐゴシック" panose="020B0600070205080204" pitchFamily="34" charset="-128"/>
              </a:defRPr>
            </a:lvl1pPr>
            <a:lvl2pPr marL="742950" indent="-285750">
              <a:spcBef>
                <a:spcPct val="20000"/>
              </a:spcBef>
              <a:buFont typeface="Courier New" panose="02070309020205020404" pitchFamily="49" charset="0"/>
              <a:buChar char="o"/>
              <a:defRPr sz="1600">
                <a:solidFill>
                  <a:srgbClr val="FFFFFF"/>
                </a:solidFill>
                <a:latin typeface="Century Gothic" panose="020B050202020202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1600">
                <a:solidFill>
                  <a:srgbClr val="FFFFFF"/>
                </a:solidFill>
                <a:latin typeface="Century Gothic" panose="020B0502020202020204" pitchFamily="34" charset="0"/>
                <a:ea typeface="ＭＳ Ｐゴシック" panose="020B0600070205080204" pitchFamily="34" charset="-128"/>
              </a:defRPr>
            </a:lvl3pPr>
            <a:lvl4pPr marL="1600200" indent="-228600">
              <a:spcBef>
                <a:spcPct val="20000"/>
              </a:spcBef>
              <a:buFont typeface="Courier New" panose="02070309020205020404" pitchFamily="49" charset="0"/>
              <a:buChar char="o"/>
              <a:defRPr sz="1600">
                <a:solidFill>
                  <a:srgbClr val="FFFFFF"/>
                </a:solidFill>
                <a:latin typeface="Century Gothic" panose="020B050202020202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1600">
                <a:solidFill>
                  <a:srgbClr val="FFFFFF"/>
                </a:solidFill>
                <a:latin typeface="Century Gothic" panose="020B050202020202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1600">
                <a:solidFill>
                  <a:srgbClr val="FFFFFF"/>
                </a:solidFill>
                <a:latin typeface="Century Gothic" panose="020B050202020202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1600">
                <a:solidFill>
                  <a:srgbClr val="FFFFFF"/>
                </a:solidFill>
                <a:latin typeface="Century Gothic" panose="020B050202020202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1600">
                <a:solidFill>
                  <a:srgbClr val="FFFFFF"/>
                </a:solidFill>
                <a:latin typeface="Century Gothic" panose="020B050202020202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1600">
                <a:solidFill>
                  <a:srgbClr val="FFFFFF"/>
                </a:solidFill>
                <a:latin typeface="Century Gothic" panose="020B0502020202020204" pitchFamily="34" charset="0"/>
                <a:ea typeface="ＭＳ Ｐゴシック" panose="020B0600070205080204" pitchFamily="34" charset="-128"/>
              </a:defRPr>
            </a:lvl9pPr>
          </a:lstStyle>
          <a:p>
            <a:pPr>
              <a:spcBef>
                <a:spcPct val="0"/>
              </a:spcBef>
              <a:buFontTx/>
              <a:buNone/>
            </a:pPr>
            <a:r>
              <a:rPr lang="en-US" altLang="en-US" sz="1800" b="1">
                <a:solidFill>
                  <a:schemeClr val="tx1"/>
                </a:solidFill>
                <a:latin typeface="Lausanne"/>
                <a:hlinkClick r:id="rId8"/>
              </a:rPr>
              <a:t>What Is an Insider Threat?</a:t>
            </a:r>
            <a:endParaRPr lang="en-US" altLang="en-US" sz="1800" b="1">
              <a:solidFill>
                <a:schemeClr val="tx1"/>
              </a:solidFill>
              <a:latin typeface="Lausanne"/>
            </a:endParaRPr>
          </a:p>
          <a:p>
            <a:pPr>
              <a:spcBef>
                <a:spcPct val="0"/>
              </a:spcBef>
              <a:buFontTx/>
              <a:buNone/>
            </a:pPr>
            <a:endParaRPr lang="en-US" altLang="en-US" sz="1800">
              <a:solidFill>
                <a:schemeClr val="tx1"/>
              </a:solidFill>
              <a:latin typeface="Arial" panose="020B0604020202020204" pitchFamily="34" charset="0"/>
            </a:endParaRPr>
          </a:p>
        </p:txBody>
      </p:sp>
      <p:sp>
        <p:nvSpPr>
          <p:cNvPr id="4" name="Title 1">
            <a:extLst>
              <a:ext uri="{FF2B5EF4-FFF2-40B4-BE49-F238E27FC236}">
                <a16:creationId xmlns:a16="http://schemas.microsoft.com/office/drawing/2014/main" id="{0F4F4E7D-4C15-8761-47D5-F9A76636558F}"/>
              </a:ext>
            </a:extLst>
          </p:cNvPr>
          <p:cNvSpPr>
            <a:spLocks noGrp="1"/>
          </p:cNvSpPr>
          <p:nvPr>
            <p:ph type="title"/>
          </p:nvPr>
        </p:nvSpPr>
        <p:spPr>
          <a:xfrm>
            <a:off x="457200" y="216140"/>
            <a:ext cx="8229600" cy="1144347"/>
          </a:xfrm>
        </p:spPr>
        <p:txBody>
          <a:bodyPr lIns="0" tIns="18000" rIns="0" bIns="18000" anchor="ctr" anchorCtr="0">
            <a:spAutoFit/>
          </a:bodyPr>
          <a:lstStyle/>
          <a:p>
            <a:r>
              <a:rPr lang="en-US" sz="3600" dirty="0">
                <a:latin typeface="+mj-lt"/>
              </a:rPr>
              <a:t>Edward Snowden - The Ultimate Insider Attack</a:t>
            </a:r>
          </a:p>
        </p:txBody>
      </p:sp>
      <p:sp>
        <p:nvSpPr>
          <p:cNvPr id="5" name="TextBox 4">
            <a:extLst>
              <a:ext uri="{FF2B5EF4-FFF2-40B4-BE49-F238E27FC236}">
                <a16:creationId xmlns:a16="http://schemas.microsoft.com/office/drawing/2014/main" id="{B4D1A616-9D2F-2C59-96F3-87B287FE2342}"/>
              </a:ext>
            </a:extLst>
          </p:cNvPr>
          <p:cNvSpPr txBox="1"/>
          <p:nvPr/>
        </p:nvSpPr>
        <p:spPr>
          <a:xfrm>
            <a:off x="7884368" y="6170783"/>
            <a:ext cx="671979" cy="369332"/>
          </a:xfrm>
          <a:prstGeom prst="rect">
            <a:avLst/>
          </a:prstGeom>
          <a:noFill/>
        </p:spPr>
        <p:txBody>
          <a:bodyPr wrap="none" rtlCol="0">
            <a:spAutoFit/>
          </a:bodyPr>
          <a:lstStyle/>
          <a:p>
            <a:r>
              <a:rPr lang="en-US" dirty="0"/>
              <a:t>SJW</a:t>
            </a:r>
          </a:p>
        </p:txBody>
      </p:sp>
    </p:spTree>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Picture 2">
            <a:hlinkClick r:id="rId3"/>
            <a:extLst>
              <a:ext uri="{FF2B5EF4-FFF2-40B4-BE49-F238E27FC236}">
                <a16:creationId xmlns:a16="http://schemas.microsoft.com/office/drawing/2014/main" id="{09D10E0D-B724-1E68-85A4-C2D70E28C1F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18431" y="1064853"/>
            <a:ext cx="6307137" cy="4306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4821" name="Picture 1">
            <a:hlinkClick r:id="rId5"/>
            <a:extLst>
              <a:ext uri="{FF2B5EF4-FFF2-40B4-BE49-F238E27FC236}">
                <a16:creationId xmlns:a16="http://schemas.microsoft.com/office/drawing/2014/main" id="{D809F0E6-B575-DECC-1547-44B93375B389}"/>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651500" y="4168775"/>
            <a:ext cx="2740025" cy="639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2" name="Picture 1">
            <a:hlinkClick r:id="rId7"/>
            <a:extLst>
              <a:ext uri="{FF2B5EF4-FFF2-40B4-BE49-F238E27FC236}">
                <a16:creationId xmlns:a16="http://schemas.microsoft.com/office/drawing/2014/main" id="{AA9231C0-177F-C702-A392-372647D39A2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738311" y="5418418"/>
            <a:ext cx="5667375" cy="904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itle 1">
            <a:extLst>
              <a:ext uri="{FF2B5EF4-FFF2-40B4-BE49-F238E27FC236}">
                <a16:creationId xmlns:a16="http://schemas.microsoft.com/office/drawing/2014/main" id="{9929D30C-EAEB-876A-26DE-DF2A62DFABBF}"/>
              </a:ext>
            </a:extLst>
          </p:cNvPr>
          <p:cNvSpPr txBox="1">
            <a:spLocks/>
          </p:cNvSpPr>
          <p:nvPr/>
        </p:nvSpPr>
        <p:spPr>
          <a:xfrm>
            <a:off x="457200" y="189704"/>
            <a:ext cx="8229600" cy="590349"/>
          </a:xfrm>
          <a:prstGeom prst="rect">
            <a:avLst/>
          </a:prstGeom>
          <a:noFill/>
          <a:ln>
            <a:noFill/>
          </a:ln>
        </p:spPr>
        <p:txBody>
          <a:bodyPr lIns="0" tIns="18000" rIns="0" bIns="18000" anchor="ctr" anchorCtr="0">
            <a:spAutoFit/>
          </a:bodyPr>
          <a:lstStyle>
            <a:defPPr marR="0" lvl="0" algn="l" rtl="0">
              <a:lnSpc>
                <a:spcPct val="100000"/>
              </a:lnSpc>
              <a:spcBef>
                <a:spcPts val="0"/>
              </a:spcBef>
              <a:spcAft>
                <a:spcPts val="0"/>
              </a:spcAft>
            </a:defPPr>
            <a:lvl1pPr marL="0" indent="0">
              <a:buClr>
                <a:srgbClr val="007FA3"/>
              </a:buClr>
              <a:buFont typeface="Times New Roman"/>
              <a:defRPr sz="3600" b="1">
                <a:solidFill>
                  <a:srgbClr val="007FA3"/>
                </a:solidFill>
                <a:latin typeface="+mj-lt"/>
                <a:ea typeface="Times New Roman"/>
                <a:cs typeface="Times New Roman"/>
                <a:sym typeface="Times New Roman"/>
              </a:defRPr>
            </a:lvl1pPr>
            <a:lvl2pPr indent="0">
              <a:defRPr sz="1800"/>
            </a:lvl2pPr>
            <a:lvl3pPr indent="0">
              <a:defRPr sz="1800"/>
            </a:lvl3pPr>
            <a:lvl4pPr indent="0">
              <a:defRPr sz="1800"/>
            </a:lvl4pPr>
            <a:lvl5pPr indent="0">
              <a:defRPr sz="1800"/>
            </a:lvl5pPr>
            <a:lvl6pPr indent="0">
              <a:defRPr sz="1800"/>
            </a:lvl6pPr>
            <a:lvl7pPr indent="0">
              <a:defRPr sz="1800"/>
            </a:lvl7pPr>
            <a:lvl8pPr indent="0">
              <a:defRPr sz="1800"/>
            </a:lvl8pPr>
            <a:lvl9pPr indent="0">
              <a:defRPr sz="1800"/>
            </a:lvl9pPr>
          </a:lstStyle>
          <a:p>
            <a:r>
              <a:rPr lang="en-US" dirty="0"/>
              <a:t>CERT Insider Threat Center</a:t>
            </a:r>
          </a:p>
        </p:txBody>
      </p:sp>
      <p:sp>
        <p:nvSpPr>
          <p:cNvPr id="6" name="TextBox 5">
            <a:extLst>
              <a:ext uri="{FF2B5EF4-FFF2-40B4-BE49-F238E27FC236}">
                <a16:creationId xmlns:a16="http://schemas.microsoft.com/office/drawing/2014/main" id="{60B045AA-C8A8-663F-1C14-9C0D3D7B830D}"/>
              </a:ext>
            </a:extLst>
          </p:cNvPr>
          <p:cNvSpPr txBox="1"/>
          <p:nvPr/>
        </p:nvSpPr>
        <p:spPr>
          <a:xfrm>
            <a:off x="7884368" y="6170783"/>
            <a:ext cx="671979" cy="369332"/>
          </a:xfrm>
          <a:prstGeom prst="rect">
            <a:avLst/>
          </a:prstGeom>
          <a:noFill/>
        </p:spPr>
        <p:txBody>
          <a:bodyPr wrap="none" rtlCol="0">
            <a:spAutoFit/>
          </a:bodyPr>
          <a:lstStyle/>
          <a:p>
            <a:r>
              <a:rPr lang="en-US" dirty="0"/>
              <a:t>SJW</a:t>
            </a:r>
          </a:p>
        </p:txBody>
      </p:sp>
    </p:spTree>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extBox 1">
            <a:extLst>
              <a:ext uri="{FF2B5EF4-FFF2-40B4-BE49-F238E27FC236}">
                <a16:creationId xmlns:a16="http://schemas.microsoft.com/office/drawing/2014/main" id="{9A7D5E4B-626D-00F3-B208-F2925FC44DCF}"/>
              </a:ext>
            </a:extLst>
          </p:cNvPr>
          <p:cNvSpPr txBox="1">
            <a:spLocks noChangeArrowheads="1"/>
          </p:cNvSpPr>
          <p:nvPr/>
        </p:nvSpPr>
        <p:spPr bwMode="auto">
          <a:xfrm>
            <a:off x="5716309" y="2169486"/>
            <a:ext cx="2840038" cy="309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400">
                <a:solidFill>
                  <a:srgbClr val="FFFFFF"/>
                </a:solidFill>
                <a:latin typeface="Century Gothic" panose="020B0502020202020204" pitchFamily="34" charset="0"/>
                <a:ea typeface="ＭＳ Ｐゴシック" panose="020B0600070205080204" pitchFamily="34" charset="-128"/>
              </a:defRPr>
            </a:lvl1pPr>
            <a:lvl2pPr marL="742950" indent="-285750">
              <a:spcBef>
                <a:spcPct val="20000"/>
              </a:spcBef>
              <a:buFont typeface="Courier New" panose="02070309020205020404" pitchFamily="49" charset="0"/>
              <a:buChar char="o"/>
              <a:defRPr sz="1600">
                <a:solidFill>
                  <a:srgbClr val="FFFFFF"/>
                </a:solidFill>
                <a:latin typeface="Century Gothic" panose="020B050202020202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1600">
                <a:solidFill>
                  <a:srgbClr val="FFFFFF"/>
                </a:solidFill>
                <a:latin typeface="Century Gothic" panose="020B0502020202020204" pitchFamily="34" charset="0"/>
                <a:ea typeface="ＭＳ Ｐゴシック" panose="020B0600070205080204" pitchFamily="34" charset="-128"/>
              </a:defRPr>
            </a:lvl3pPr>
            <a:lvl4pPr marL="1600200" indent="-228600">
              <a:spcBef>
                <a:spcPct val="20000"/>
              </a:spcBef>
              <a:buFont typeface="Courier New" panose="02070309020205020404" pitchFamily="49" charset="0"/>
              <a:buChar char="o"/>
              <a:defRPr sz="1600">
                <a:solidFill>
                  <a:srgbClr val="FFFFFF"/>
                </a:solidFill>
                <a:latin typeface="Century Gothic" panose="020B050202020202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1600">
                <a:solidFill>
                  <a:srgbClr val="FFFFFF"/>
                </a:solidFill>
                <a:latin typeface="Century Gothic" panose="020B050202020202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1600">
                <a:solidFill>
                  <a:srgbClr val="FFFFFF"/>
                </a:solidFill>
                <a:latin typeface="Century Gothic" panose="020B050202020202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1600">
                <a:solidFill>
                  <a:srgbClr val="FFFFFF"/>
                </a:solidFill>
                <a:latin typeface="Century Gothic" panose="020B050202020202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1600">
                <a:solidFill>
                  <a:srgbClr val="FFFFFF"/>
                </a:solidFill>
                <a:latin typeface="Century Gothic" panose="020B050202020202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1600">
                <a:solidFill>
                  <a:srgbClr val="FFFFFF"/>
                </a:solidFill>
                <a:latin typeface="Century Gothic" panose="020B0502020202020204" pitchFamily="34" charset="0"/>
                <a:ea typeface="ＭＳ Ｐゴシック" panose="020B0600070205080204" pitchFamily="34" charset="-128"/>
              </a:defRPr>
            </a:lvl9pPr>
          </a:lstStyle>
          <a:p>
            <a:pPr eaLnBrk="1" hangingPunct="1">
              <a:spcBef>
                <a:spcPct val="0"/>
              </a:spcBef>
              <a:buFontTx/>
              <a:buNone/>
            </a:pPr>
            <a:r>
              <a:rPr lang="en-US" altLang="en-US" sz="1500" dirty="0">
                <a:solidFill>
                  <a:schemeClr val="tx1"/>
                </a:solidFill>
                <a:latin typeface="Arial" panose="020B0604020202020204" pitchFamily="34" charset="0"/>
              </a:rPr>
              <a:t>This report focuses on the theft of intellectual property using removable media, in particular, USB devices. We present methods to control removable media devices in a Microsoft Windows environment using Group Policy within an Active Directory environment. We also explore </a:t>
            </a:r>
            <a:r>
              <a:rPr lang="en-US" altLang="en-US" sz="1500" dirty="0" err="1">
                <a:solidFill>
                  <a:schemeClr val="tx1"/>
                </a:solidFill>
                <a:latin typeface="Arial" panose="020B0604020202020204" pitchFamily="34" charset="0"/>
              </a:rPr>
              <a:t>OpenDLP</a:t>
            </a:r>
            <a:r>
              <a:rPr lang="en-US" altLang="en-US" sz="1500" dirty="0">
                <a:solidFill>
                  <a:schemeClr val="tx1"/>
                </a:solidFill>
                <a:latin typeface="Arial" panose="020B0604020202020204" pitchFamily="34" charset="0"/>
              </a:rPr>
              <a:t>, an open source tool for identifying where sensitive data resides on organizational systems</a:t>
            </a:r>
            <a:r>
              <a:rPr lang="en-US" altLang="en-US" sz="1400" dirty="0">
                <a:solidFill>
                  <a:schemeClr val="tx1"/>
                </a:solidFill>
                <a:latin typeface="Arial" panose="020B0604020202020204" pitchFamily="34" charset="0"/>
              </a:rPr>
              <a:t>.</a:t>
            </a:r>
          </a:p>
        </p:txBody>
      </p:sp>
      <p:pic>
        <p:nvPicPr>
          <p:cNvPr id="36867" name="Picture 3">
            <a:hlinkClick r:id="rId2"/>
            <a:extLst>
              <a:ext uri="{FF2B5EF4-FFF2-40B4-BE49-F238E27FC236}">
                <a16:creationId xmlns:a16="http://schemas.microsoft.com/office/drawing/2014/main" id="{3DE9F019-18C6-AA9D-306C-4704796790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6309" y="1278676"/>
            <a:ext cx="2840038" cy="8620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6870" name="Picture 4">
            <a:hlinkClick r:id="rId4"/>
            <a:extLst>
              <a:ext uri="{FF2B5EF4-FFF2-40B4-BE49-F238E27FC236}">
                <a16:creationId xmlns:a16="http://schemas.microsoft.com/office/drawing/2014/main" id="{9AC827ED-6B81-FCF9-EFAD-675A8230AA8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8363" y="1240059"/>
            <a:ext cx="4537075" cy="3937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a:extLst>
              <a:ext uri="{FF2B5EF4-FFF2-40B4-BE49-F238E27FC236}">
                <a16:creationId xmlns:a16="http://schemas.microsoft.com/office/drawing/2014/main" id="{1AC08BE1-DB6B-E219-0231-E7E4A5402446}"/>
              </a:ext>
            </a:extLst>
          </p:cNvPr>
          <p:cNvSpPr txBox="1">
            <a:spLocks/>
          </p:cNvSpPr>
          <p:nvPr/>
        </p:nvSpPr>
        <p:spPr>
          <a:xfrm>
            <a:off x="457200" y="189704"/>
            <a:ext cx="8229600" cy="590349"/>
          </a:xfrm>
          <a:prstGeom prst="rect">
            <a:avLst/>
          </a:prstGeom>
          <a:noFill/>
          <a:ln>
            <a:noFill/>
          </a:ln>
        </p:spPr>
        <p:txBody>
          <a:bodyPr lIns="0" tIns="18000" rIns="0" bIns="18000" anchor="ctr" anchorCtr="0">
            <a:spAutoFit/>
          </a:bodyPr>
          <a:lstStyle>
            <a:defPPr marR="0" lvl="0" algn="l" rtl="0">
              <a:lnSpc>
                <a:spcPct val="100000"/>
              </a:lnSpc>
              <a:spcBef>
                <a:spcPts val="0"/>
              </a:spcBef>
              <a:spcAft>
                <a:spcPts val="0"/>
              </a:spcAft>
            </a:defPPr>
            <a:lvl1pPr marL="0" indent="0">
              <a:buClr>
                <a:srgbClr val="007FA3"/>
              </a:buClr>
              <a:buFont typeface="Times New Roman"/>
              <a:defRPr sz="3600" b="1">
                <a:solidFill>
                  <a:srgbClr val="007FA3"/>
                </a:solidFill>
                <a:latin typeface="+mj-lt"/>
                <a:ea typeface="Times New Roman"/>
                <a:cs typeface="Times New Roman"/>
                <a:sym typeface="Times New Roman"/>
              </a:defRPr>
            </a:lvl1pPr>
            <a:lvl2pPr indent="0">
              <a:defRPr sz="1800"/>
            </a:lvl2pPr>
            <a:lvl3pPr indent="0">
              <a:defRPr sz="1800"/>
            </a:lvl3pPr>
            <a:lvl4pPr indent="0">
              <a:defRPr sz="1800"/>
            </a:lvl4pPr>
            <a:lvl5pPr indent="0">
              <a:defRPr sz="1800"/>
            </a:lvl5pPr>
            <a:lvl6pPr indent="0">
              <a:defRPr sz="1800"/>
            </a:lvl6pPr>
            <a:lvl7pPr indent="0">
              <a:defRPr sz="1800"/>
            </a:lvl7pPr>
            <a:lvl8pPr indent="0">
              <a:defRPr sz="1800"/>
            </a:lvl8pPr>
            <a:lvl9pPr indent="0">
              <a:defRPr sz="1800"/>
            </a:lvl9pPr>
          </a:lstStyle>
          <a:p>
            <a:r>
              <a:rPr lang="en-US" dirty="0"/>
              <a:t>Insider Threats</a:t>
            </a:r>
          </a:p>
        </p:txBody>
      </p:sp>
      <p:sp>
        <p:nvSpPr>
          <p:cNvPr id="3" name="TextBox 2">
            <a:extLst>
              <a:ext uri="{FF2B5EF4-FFF2-40B4-BE49-F238E27FC236}">
                <a16:creationId xmlns:a16="http://schemas.microsoft.com/office/drawing/2014/main" id="{756CA5AD-8B62-2C04-DFA5-49EDC9E06048}"/>
              </a:ext>
            </a:extLst>
          </p:cNvPr>
          <p:cNvSpPr txBox="1"/>
          <p:nvPr/>
        </p:nvSpPr>
        <p:spPr>
          <a:xfrm>
            <a:off x="7884368" y="6170783"/>
            <a:ext cx="671979" cy="369332"/>
          </a:xfrm>
          <a:prstGeom prst="rect">
            <a:avLst/>
          </a:prstGeom>
          <a:noFill/>
        </p:spPr>
        <p:txBody>
          <a:bodyPr wrap="none" rtlCol="0">
            <a:spAutoFit/>
          </a:bodyPr>
          <a:lstStyle/>
          <a:p>
            <a:r>
              <a:rPr lang="en-US" dirty="0"/>
              <a:t>SJW</a:t>
            </a:r>
          </a:p>
        </p:txBody>
      </p:sp>
    </p:spTree>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69">
            <a:extLst>
              <a:ext uri="{FF2B5EF4-FFF2-40B4-BE49-F238E27FC236}">
                <a16:creationId xmlns:a16="http://schemas.microsoft.com/office/drawing/2014/main" id="{3F54947C-1DB8-83FE-7B02-F45B12C786BA}"/>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2400">
                <a:solidFill>
                  <a:srgbClr val="FFFFFF"/>
                </a:solidFill>
                <a:latin typeface="Century Gothic" panose="020B0502020202020204" pitchFamily="34" charset="0"/>
                <a:ea typeface="ＭＳ Ｐゴシック" panose="020B0600070205080204" pitchFamily="34" charset="-128"/>
              </a:defRPr>
            </a:lvl1pPr>
            <a:lvl2pPr marL="742950" indent="-285750">
              <a:spcBef>
                <a:spcPct val="20000"/>
              </a:spcBef>
              <a:buFont typeface="Courier New" panose="02070309020205020404" pitchFamily="49" charset="0"/>
              <a:buChar char="o"/>
              <a:defRPr sz="1600">
                <a:solidFill>
                  <a:srgbClr val="FFFFFF"/>
                </a:solidFill>
                <a:latin typeface="Century Gothic" panose="020B050202020202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1600">
                <a:solidFill>
                  <a:srgbClr val="FFFFFF"/>
                </a:solidFill>
                <a:latin typeface="Century Gothic" panose="020B0502020202020204" pitchFamily="34" charset="0"/>
                <a:ea typeface="ＭＳ Ｐゴシック" panose="020B0600070205080204" pitchFamily="34" charset="-128"/>
              </a:defRPr>
            </a:lvl3pPr>
            <a:lvl4pPr marL="1600200" indent="-228600">
              <a:spcBef>
                <a:spcPct val="20000"/>
              </a:spcBef>
              <a:buFont typeface="Courier New" panose="02070309020205020404" pitchFamily="49" charset="0"/>
              <a:buChar char="o"/>
              <a:defRPr sz="1600">
                <a:solidFill>
                  <a:srgbClr val="FFFFFF"/>
                </a:solidFill>
                <a:latin typeface="Century Gothic" panose="020B050202020202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1600">
                <a:solidFill>
                  <a:srgbClr val="FFFFFF"/>
                </a:solidFill>
                <a:latin typeface="Century Gothic" panose="020B050202020202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1600">
                <a:solidFill>
                  <a:srgbClr val="FFFFFF"/>
                </a:solidFill>
                <a:latin typeface="Century Gothic" panose="020B050202020202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1600">
                <a:solidFill>
                  <a:srgbClr val="FFFFFF"/>
                </a:solidFill>
                <a:latin typeface="Century Gothic" panose="020B050202020202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1600">
                <a:solidFill>
                  <a:srgbClr val="FFFFFF"/>
                </a:solidFill>
                <a:latin typeface="Century Gothic" panose="020B050202020202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1600">
                <a:solidFill>
                  <a:srgbClr val="FFFFFF"/>
                </a:solidFill>
                <a:latin typeface="Century Gothic" panose="020B0502020202020204" pitchFamily="34" charset="0"/>
                <a:ea typeface="ＭＳ Ｐゴシック" panose="020B0600070205080204" pitchFamily="34" charset="-128"/>
              </a:defRPr>
            </a:lvl9pPr>
          </a:lstStyle>
          <a:p>
            <a:pPr>
              <a:spcBef>
                <a:spcPct val="0"/>
              </a:spcBef>
              <a:buFontTx/>
              <a:buNone/>
            </a:pPr>
            <a:fld id="{920E3FAB-0D0E-4BAF-BC06-0ABC2A1B10A0}" type="slidenum">
              <a:rPr lang="en-US" altLang="en-US" sz="1200" smtClean="0"/>
              <a:pPr>
                <a:spcBef>
                  <a:spcPct val="0"/>
                </a:spcBef>
                <a:buFontTx/>
                <a:buNone/>
              </a:pPr>
              <a:t>14</a:t>
            </a:fld>
            <a:endParaRPr lang="en-US" altLang="en-US" sz="1200"/>
          </a:p>
        </p:txBody>
      </p:sp>
      <p:sp>
        <p:nvSpPr>
          <p:cNvPr id="37892" name="Rectangle 3">
            <a:extLst>
              <a:ext uri="{FF2B5EF4-FFF2-40B4-BE49-F238E27FC236}">
                <a16:creationId xmlns:a16="http://schemas.microsoft.com/office/drawing/2014/main" id="{DA8B8558-E7C9-9D98-A35D-CD4ECF8EDC81}"/>
              </a:ext>
            </a:extLst>
          </p:cNvPr>
          <p:cNvSpPr>
            <a:spLocks noGrp="1"/>
          </p:cNvSpPr>
          <p:nvPr>
            <p:ph type="body" idx="1"/>
          </p:nvPr>
        </p:nvSpPr>
        <p:spPr/>
        <p:txBody>
          <a:bodyPr/>
          <a:lstStyle/>
          <a:p>
            <a:pPr marL="533400" indent="-533400" eaLnBrk="1" hangingPunct="1">
              <a:lnSpc>
                <a:spcPct val="90000"/>
              </a:lnSpc>
              <a:buFont typeface="Times" panose="02020603050405020304" pitchFamily="18" charset="0"/>
              <a:buAutoNum type="arabicPeriod"/>
            </a:pPr>
            <a:r>
              <a:rPr lang="en-US" altLang="en-US" sz="2800"/>
              <a:t>Programmer of high-frequency trading platform</a:t>
            </a:r>
          </a:p>
          <a:p>
            <a:pPr marL="533400" indent="-533400" eaLnBrk="1" hangingPunct="1">
              <a:lnSpc>
                <a:spcPct val="90000"/>
              </a:lnSpc>
              <a:buFont typeface="Times" panose="02020603050405020304" pitchFamily="18" charset="0"/>
              <a:buAutoNum type="arabicPeriod"/>
            </a:pPr>
            <a:r>
              <a:rPr lang="en-US" altLang="en-US" sz="2800"/>
              <a:t>Paid $220,00/year at GS, then $400,000 after Barclays made offer.  Competitor offered 3X.</a:t>
            </a:r>
          </a:p>
          <a:p>
            <a:pPr marL="533400" indent="-533400" eaLnBrk="1" hangingPunct="1">
              <a:lnSpc>
                <a:spcPct val="90000"/>
              </a:lnSpc>
              <a:buFont typeface="Times" panose="02020603050405020304" pitchFamily="18" charset="0"/>
              <a:buAutoNum type="arabicPeriod"/>
            </a:pPr>
            <a:r>
              <a:rPr lang="en-US" altLang="en-US" sz="2800"/>
              <a:t>Joined competitor</a:t>
            </a:r>
          </a:p>
          <a:p>
            <a:pPr marL="533400" indent="-533400" eaLnBrk="1" hangingPunct="1">
              <a:lnSpc>
                <a:spcPct val="90000"/>
              </a:lnSpc>
              <a:buFont typeface="Times" panose="02020603050405020304" pitchFamily="18" charset="0"/>
              <a:buAutoNum type="arabicPeriod"/>
            </a:pPr>
            <a:r>
              <a:rPr lang="en-US" altLang="en-US" sz="2800"/>
              <a:t>Copied thousands of files of (mostly open) source code and sent them to his home</a:t>
            </a:r>
          </a:p>
          <a:p>
            <a:pPr marL="533400" indent="-533400" eaLnBrk="1" hangingPunct="1">
              <a:lnSpc>
                <a:spcPct val="90000"/>
              </a:lnSpc>
              <a:buFont typeface="Times" panose="02020603050405020304" pitchFamily="18" charset="0"/>
              <a:buAutoNum type="arabicPeriod"/>
            </a:pPr>
            <a:r>
              <a:rPr lang="en-US" altLang="en-US" sz="2800"/>
              <a:t>Encrypted other files and stored them on server in Germany</a:t>
            </a:r>
          </a:p>
          <a:p>
            <a:pPr marL="533400" indent="-533400" eaLnBrk="1" hangingPunct="1">
              <a:lnSpc>
                <a:spcPct val="90000"/>
              </a:lnSpc>
              <a:buFont typeface="Times" panose="02020603050405020304" pitchFamily="18" charset="0"/>
              <a:buAutoNum type="arabicPeriod"/>
            </a:pPr>
            <a:r>
              <a:rPr lang="en-US" altLang="en-US" sz="2800"/>
              <a:t>Deleted encryption program</a:t>
            </a:r>
          </a:p>
        </p:txBody>
      </p:sp>
      <p:sp>
        <p:nvSpPr>
          <p:cNvPr id="4" name="Title 1">
            <a:extLst>
              <a:ext uri="{FF2B5EF4-FFF2-40B4-BE49-F238E27FC236}">
                <a16:creationId xmlns:a16="http://schemas.microsoft.com/office/drawing/2014/main" id="{ABE6B71C-BC3D-0C90-F4FD-AA05BEAF2C32}"/>
              </a:ext>
            </a:extLst>
          </p:cNvPr>
          <p:cNvSpPr>
            <a:spLocks noGrp="1"/>
          </p:cNvSpPr>
          <p:nvPr>
            <p:ph type="title"/>
          </p:nvPr>
        </p:nvSpPr>
        <p:spPr>
          <a:xfrm>
            <a:off x="515602" y="258518"/>
            <a:ext cx="8229600" cy="1144347"/>
          </a:xfrm>
        </p:spPr>
        <p:txBody>
          <a:bodyPr lIns="0" tIns="18000" rIns="0" bIns="18000" anchor="ctr" anchorCtr="0">
            <a:spAutoFit/>
          </a:bodyPr>
          <a:lstStyle/>
          <a:p>
            <a:r>
              <a:rPr lang="en-US" sz="3600" dirty="0">
                <a:latin typeface="+mj-lt"/>
              </a:rPr>
              <a:t>Programmer Indicted in Theft of Goldman Software (2010 </a:t>
            </a:r>
            <a:r>
              <a:rPr lang="en-US" sz="2800" dirty="0">
                <a:latin typeface="+mj-lt"/>
              </a:rPr>
              <a:t>1 of 2</a:t>
            </a:r>
            <a:r>
              <a:rPr lang="en-US" sz="3600" dirty="0">
                <a:latin typeface="+mj-lt"/>
              </a:rPr>
              <a:t>)</a:t>
            </a:r>
          </a:p>
        </p:txBody>
      </p:sp>
      <p:sp>
        <p:nvSpPr>
          <p:cNvPr id="5" name="TextBox 4">
            <a:extLst>
              <a:ext uri="{FF2B5EF4-FFF2-40B4-BE49-F238E27FC236}">
                <a16:creationId xmlns:a16="http://schemas.microsoft.com/office/drawing/2014/main" id="{DFC47D1F-3456-B7F2-E144-D97BC19DFD48}"/>
              </a:ext>
            </a:extLst>
          </p:cNvPr>
          <p:cNvSpPr txBox="1"/>
          <p:nvPr/>
        </p:nvSpPr>
        <p:spPr>
          <a:xfrm>
            <a:off x="7884368" y="6170783"/>
            <a:ext cx="671979" cy="369332"/>
          </a:xfrm>
          <a:prstGeom prst="rect">
            <a:avLst/>
          </a:prstGeom>
          <a:noFill/>
        </p:spPr>
        <p:txBody>
          <a:bodyPr wrap="none" rtlCol="0">
            <a:spAutoFit/>
          </a:bodyPr>
          <a:lstStyle/>
          <a:p>
            <a:r>
              <a:rPr lang="en-US" dirty="0"/>
              <a:t>SJW</a:t>
            </a:r>
          </a:p>
        </p:txBody>
      </p:sp>
    </p:spTree>
  </p:cSld>
  <p:clrMapOvr>
    <a:masterClrMapping/>
  </p:clrMapOvr>
  <p:transition spd="slow"/>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69">
            <a:extLst>
              <a:ext uri="{FF2B5EF4-FFF2-40B4-BE49-F238E27FC236}">
                <a16:creationId xmlns:a16="http://schemas.microsoft.com/office/drawing/2014/main" id="{1C421A71-DE6B-B639-8077-E028BD9EFBEB}"/>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2400">
                <a:solidFill>
                  <a:srgbClr val="FFFFFF"/>
                </a:solidFill>
                <a:latin typeface="Century Gothic" panose="020B0502020202020204" pitchFamily="34" charset="0"/>
                <a:ea typeface="ＭＳ Ｐゴシック" panose="020B0600070205080204" pitchFamily="34" charset="-128"/>
              </a:defRPr>
            </a:lvl1pPr>
            <a:lvl2pPr marL="742950" indent="-285750">
              <a:spcBef>
                <a:spcPct val="20000"/>
              </a:spcBef>
              <a:buFont typeface="Courier New" panose="02070309020205020404" pitchFamily="49" charset="0"/>
              <a:buChar char="o"/>
              <a:defRPr sz="1600">
                <a:solidFill>
                  <a:srgbClr val="FFFFFF"/>
                </a:solidFill>
                <a:latin typeface="Century Gothic" panose="020B050202020202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1600">
                <a:solidFill>
                  <a:srgbClr val="FFFFFF"/>
                </a:solidFill>
                <a:latin typeface="Century Gothic" panose="020B0502020202020204" pitchFamily="34" charset="0"/>
                <a:ea typeface="ＭＳ Ｐゴシック" panose="020B0600070205080204" pitchFamily="34" charset="-128"/>
              </a:defRPr>
            </a:lvl3pPr>
            <a:lvl4pPr marL="1600200" indent="-228600">
              <a:spcBef>
                <a:spcPct val="20000"/>
              </a:spcBef>
              <a:buFont typeface="Courier New" panose="02070309020205020404" pitchFamily="49" charset="0"/>
              <a:buChar char="o"/>
              <a:defRPr sz="1600">
                <a:solidFill>
                  <a:srgbClr val="FFFFFF"/>
                </a:solidFill>
                <a:latin typeface="Century Gothic" panose="020B050202020202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1600">
                <a:solidFill>
                  <a:srgbClr val="FFFFFF"/>
                </a:solidFill>
                <a:latin typeface="Century Gothic" panose="020B050202020202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1600">
                <a:solidFill>
                  <a:srgbClr val="FFFFFF"/>
                </a:solidFill>
                <a:latin typeface="Century Gothic" panose="020B050202020202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1600">
                <a:solidFill>
                  <a:srgbClr val="FFFFFF"/>
                </a:solidFill>
                <a:latin typeface="Century Gothic" panose="020B050202020202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1600">
                <a:solidFill>
                  <a:srgbClr val="FFFFFF"/>
                </a:solidFill>
                <a:latin typeface="Century Gothic" panose="020B050202020202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1600">
                <a:solidFill>
                  <a:srgbClr val="FFFFFF"/>
                </a:solidFill>
                <a:latin typeface="Century Gothic" panose="020B0502020202020204" pitchFamily="34" charset="0"/>
                <a:ea typeface="ＭＳ Ｐゴシック" panose="020B0600070205080204" pitchFamily="34" charset="-128"/>
              </a:defRPr>
            </a:lvl9pPr>
          </a:lstStyle>
          <a:p>
            <a:pPr>
              <a:spcBef>
                <a:spcPct val="0"/>
              </a:spcBef>
              <a:buFontTx/>
              <a:buNone/>
            </a:pPr>
            <a:fld id="{5B3A739E-6DAD-407E-8072-FB8A0EDC4595}" type="slidenum">
              <a:rPr lang="en-US" altLang="en-US" sz="1200" smtClean="0"/>
              <a:pPr>
                <a:spcBef>
                  <a:spcPct val="0"/>
                </a:spcBef>
                <a:buFontTx/>
                <a:buNone/>
              </a:pPr>
              <a:t>15</a:t>
            </a:fld>
            <a:endParaRPr lang="en-US" altLang="en-US" sz="1200"/>
          </a:p>
        </p:txBody>
      </p:sp>
      <p:sp>
        <p:nvSpPr>
          <p:cNvPr id="218115" name="Rectangle 3">
            <a:extLst>
              <a:ext uri="{FF2B5EF4-FFF2-40B4-BE49-F238E27FC236}">
                <a16:creationId xmlns:a16="http://schemas.microsoft.com/office/drawing/2014/main" id="{97B4A841-88C3-0D05-73AC-4F602E993D4D}"/>
              </a:ext>
            </a:extLst>
          </p:cNvPr>
          <p:cNvSpPr>
            <a:spLocks noGrp="1" noChangeArrowheads="1"/>
          </p:cNvSpPr>
          <p:nvPr>
            <p:ph type="body" idx="1"/>
          </p:nvPr>
        </p:nvSpPr>
        <p:spPr>
          <a:xfrm>
            <a:off x="420688" y="1606767"/>
            <a:ext cx="8229600" cy="3096474"/>
          </a:xfrm>
        </p:spPr>
        <p:txBody>
          <a:bodyPr>
            <a:normAutofit/>
          </a:bodyPr>
          <a:lstStyle/>
          <a:p>
            <a:pPr marL="533400" indent="-533400" eaLnBrk="1" hangingPunct="1">
              <a:lnSpc>
                <a:spcPct val="70000"/>
              </a:lnSpc>
              <a:buFont typeface="Century Gothic" panose="020B0502020202020204" pitchFamily="34" charset="0"/>
              <a:buAutoNum type="arabicPeriod" startAt="7"/>
            </a:pPr>
            <a:r>
              <a:rPr lang="en-US" altLang="en-US" dirty="0"/>
              <a:t>Deleted bash history</a:t>
            </a:r>
          </a:p>
          <a:p>
            <a:pPr marL="533400" indent="-533400" eaLnBrk="1" hangingPunct="1">
              <a:lnSpc>
                <a:spcPct val="70000"/>
              </a:lnSpc>
              <a:buFont typeface="Century Gothic" panose="020B0502020202020204" pitchFamily="34" charset="0"/>
              <a:buAutoNum type="arabicPeriod" startAt="7"/>
            </a:pPr>
            <a:r>
              <a:rPr lang="en-US" altLang="en-US" dirty="0"/>
              <a:t>GS maintained two logs – he was only aware of one</a:t>
            </a:r>
          </a:p>
          <a:p>
            <a:pPr marL="533400" indent="-533400" eaLnBrk="1" hangingPunct="1">
              <a:lnSpc>
                <a:spcPct val="70000"/>
              </a:lnSpc>
              <a:buFont typeface="Century Gothic" panose="020B0502020202020204" pitchFamily="34" charset="0"/>
              <a:buAutoNum type="arabicPeriod" startAt="7"/>
            </a:pPr>
            <a:r>
              <a:rPr lang="en-US" altLang="en-US" dirty="0"/>
              <a:t>Caught because GS noticed unusual traffic volume</a:t>
            </a:r>
          </a:p>
          <a:p>
            <a:pPr marL="933450" lvl="1" indent="-533400" eaLnBrk="1" hangingPunct="1">
              <a:lnSpc>
                <a:spcPct val="70000"/>
              </a:lnSpc>
            </a:pPr>
            <a:r>
              <a:rPr lang="en-US" altLang="en-US" sz="1400" dirty="0"/>
              <a:t>3/18/2011 - sentenced to 8 years</a:t>
            </a:r>
          </a:p>
          <a:p>
            <a:pPr marL="933450" lvl="1" indent="-533400" eaLnBrk="1" hangingPunct="1">
              <a:lnSpc>
                <a:spcPct val="70000"/>
              </a:lnSpc>
            </a:pPr>
            <a:r>
              <a:rPr lang="en-US" altLang="en-US" sz="1400" dirty="0"/>
              <a:t>2/21/2012 – released on technicality (federal appeals court ruled that computer code was not tangible property)</a:t>
            </a:r>
          </a:p>
          <a:p>
            <a:pPr marL="933450" lvl="1" indent="-533400" eaLnBrk="1" hangingPunct="1">
              <a:lnSpc>
                <a:spcPct val="70000"/>
              </a:lnSpc>
            </a:pPr>
            <a:r>
              <a:rPr lang="en-US" altLang="en-US" sz="1400" dirty="0"/>
              <a:t>10/2012 – charged under NYS law (covers computer programs)</a:t>
            </a:r>
          </a:p>
          <a:p>
            <a:pPr marL="933450" lvl="1" indent="-533400" eaLnBrk="1" hangingPunct="1">
              <a:lnSpc>
                <a:spcPct val="70000"/>
              </a:lnSpc>
            </a:pPr>
            <a:r>
              <a:rPr lang="en-US" altLang="en-US" sz="1400" dirty="0"/>
              <a:t>5/1/2015: split verdict: convicted of illegal use of secret material; acquitted of illegal duplication of computer material </a:t>
            </a:r>
          </a:p>
          <a:p>
            <a:pPr marL="933450" lvl="1" indent="-533400" eaLnBrk="1" hangingPunct="1">
              <a:lnSpc>
                <a:spcPct val="70000"/>
              </a:lnSpc>
            </a:pPr>
            <a:r>
              <a:rPr lang="en-US" altLang="en-US" sz="1400" dirty="0"/>
              <a:t>July 6, 2015: Judge sets aside jury’s verdict</a:t>
            </a:r>
          </a:p>
          <a:p>
            <a:pPr marL="933450" lvl="1" indent="-533400" eaLnBrk="1" hangingPunct="1">
              <a:lnSpc>
                <a:spcPct val="70000"/>
              </a:lnSpc>
            </a:pPr>
            <a:r>
              <a:rPr lang="en-US" altLang="en-US" sz="1400" dirty="0"/>
              <a:t>2017: conviction reinstated; appealed</a:t>
            </a:r>
            <a:endParaRPr lang="en-US" altLang="en-US" dirty="0"/>
          </a:p>
          <a:p>
            <a:pPr marL="1333500" lvl="2" indent="-533400" eaLnBrk="1" hangingPunct="1">
              <a:lnSpc>
                <a:spcPct val="70000"/>
              </a:lnSpc>
            </a:pPr>
            <a:r>
              <a:rPr lang="en-US" altLang="en-US" sz="1400" dirty="0"/>
              <a:t>Sentenced to time served</a:t>
            </a:r>
            <a:endParaRPr lang="en-US" altLang="en-US" dirty="0">
              <a:latin typeface="helvetica" panose="020B0604020202020204" pitchFamily="34" charset="0"/>
            </a:endParaRPr>
          </a:p>
        </p:txBody>
      </p:sp>
      <p:sp>
        <p:nvSpPr>
          <p:cNvPr id="39941" name="TextBox 3">
            <a:extLst>
              <a:ext uri="{FF2B5EF4-FFF2-40B4-BE49-F238E27FC236}">
                <a16:creationId xmlns:a16="http://schemas.microsoft.com/office/drawing/2014/main" id="{3E5A140C-A808-B87C-BCB1-CD9980BA3AD7}"/>
              </a:ext>
            </a:extLst>
          </p:cNvPr>
          <p:cNvSpPr txBox="1">
            <a:spLocks noChangeArrowheads="1"/>
          </p:cNvSpPr>
          <p:nvPr/>
        </p:nvSpPr>
        <p:spPr bwMode="auto">
          <a:xfrm>
            <a:off x="587653" y="4550862"/>
            <a:ext cx="7993062" cy="1877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400">
                <a:solidFill>
                  <a:srgbClr val="FFFFFF"/>
                </a:solidFill>
                <a:latin typeface="Century Gothic" panose="020B0502020202020204" pitchFamily="34" charset="0"/>
                <a:ea typeface="ＭＳ Ｐゴシック" panose="020B0600070205080204" pitchFamily="34" charset="-128"/>
              </a:defRPr>
            </a:lvl1pPr>
            <a:lvl2pPr marL="742950" indent="-285750">
              <a:spcBef>
                <a:spcPct val="20000"/>
              </a:spcBef>
              <a:buFont typeface="Courier New" panose="02070309020205020404" pitchFamily="49" charset="0"/>
              <a:buChar char="o"/>
              <a:defRPr sz="1600">
                <a:solidFill>
                  <a:srgbClr val="FFFFFF"/>
                </a:solidFill>
                <a:latin typeface="Century Gothic" panose="020B050202020202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1600">
                <a:solidFill>
                  <a:srgbClr val="FFFFFF"/>
                </a:solidFill>
                <a:latin typeface="Century Gothic" panose="020B0502020202020204" pitchFamily="34" charset="0"/>
                <a:ea typeface="ＭＳ Ｐゴシック" panose="020B0600070205080204" pitchFamily="34" charset="-128"/>
              </a:defRPr>
            </a:lvl3pPr>
            <a:lvl4pPr marL="1600200" indent="-228600">
              <a:spcBef>
                <a:spcPct val="20000"/>
              </a:spcBef>
              <a:buFont typeface="Courier New" panose="02070309020205020404" pitchFamily="49" charset="0"/>
              <a:buChar char="o"/>
              <a:defRPr sz="1600">
                <a:solidFill>
                  <a:srgbClr val="FFFFFF"/>
                </a:solidFill>
                <a:latin typeface="Century Gothic" panose="020B050202020202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1600">
                <a:solidFill>
                  <a:srgbClr val="FFFFFF"/>
                </a:solidFill>
                <a:latin typeface="Century Gothic" panose="020B050202020202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1600">
                <a:solidFill>
                  <a:srgbClr val="FFFFFF"/>
                </a:solidFill>
                <a:latin typeface="Century Gothic" panose="020B050202020202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1600">
                <a:solidFill>
                  <a:srgbClr val="FFFFFF"/>
                </a:solidFill>
                <a:latin typeface="Century Gothic" panose="020B050202020202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1600">
                <a:solidFill>
                  <a:srgbClr val="FFFFFF"/>
                </a:solidFill>
                <a:latin typeface="Century Gothic" panose="020B050202020202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1600">
                <a:solidFill>
                  <a:srgbClr val="FFFFFF"/>
                </a:solidFill>
                <a:latin typeface="Century Gothic" panose="020B0502020202020204" pitchFamily="34" charset="0"/>
                <a:ea typeface="ＭＳ Ｐゴシック" panose="020B0600070205080204" pitchFamily="34" charset="-128"/>
              </a:defRPr>
            </a:lvl9pPr>
          </a:lstStyle>
          <a:p>
            <a:pPr eaLnBrk="1" hangingPunct="1">
              <a:spcBef>
                <a:spcPct val="0"/>
              </a:spcBef>
              <a:buFontTx/>
              <a:buNone/>
            </a:pPr>
            <a:r>
              <a:rPr lang="en-US" altLang="en-US" sz="1600" dirty="0">
                <a:solidFill>
                  <a:schemeClr val="tx1"/>
                </a:solidFill>
                <a:latin typeface="Arial" panose="020B0604020202020204" pitchFamily="34" charset="0"/>
              </a:rPr>
              <a:t>Courts struggling with application of laws to computer technology, said Stephen </a:t>
            </a:r>
            <a:r>
              <a:rPr lang="en-US" altLang="en-US" sz="1600" dirty="0" err="1">
                <a:solidFill>
                  <a:schemeClr val="tx1"/>
                </a:solidFill>
                <a:latin typeface="Arial" panose="020B0604020202020204" pitchFamily="34" charset="0"/>
              </a:rPr>
              <a:t>McJohn</a:t>
            </a:r>
            <a:r>
              <a:rPr lang="en-US" altLang="en-US" sz="1600" dirty="0">
                <a:solidFill>
                  <a:schemeClr val="tx1"/>
                </a:solidFill>
                <a:latin typeface="Arial" panose="020B0604020202020204" pitchFamily="34" charset="0"/>
              </a:rPr>
              <a:t>, a professor at Suffolk University Law School in Boston. Judges and juries rely on statutes that didn’t contemplate present technology.</a:t>
            </a:r>
          </a:p>
          <a:p>
            <a:pPr eaLnBrk="1" hangingPunct="1">
              <a:spcBef>
                <a:spcPct val="0"/>
              </a:spcBef>
              <a:buFontTx/>
              <a:buNone/>
            </a:pPr>
            <a:endParaRPr lang="en-US" altLang="en-US" sz="1600" dirty="0">
              <a:solidFill>
                <a:schemeClr val="tx1"/>
              </a:solidFill>
              <a:latin typeface="Arial" panose="020B0604020202020204" pitchFamily="34" charset="0"/>
            </a:endParaRPr>
          </a:p>
          <a:p>
            <a:pPr eaLnBrk="1" hangingPunct="1">
              <a:spcBef>
                <a:spcPct val="0"/>
              </a:spcBef>
              <a:buFontTx/>
              <a:buNone/>
            </a:pPr>
            <a:r>
              <a:rPr lang="en-US" altLang="en-US" sz="1600" dirty="0">
                <a:solidFill>
                  <a:schemeClr val="tx1"/>
                </a:solidFill>
                <a:latin typeface="Arial" panose="020B0604020202020204" pitchFamily="34" charset="0"/>
              </a:rPr>
              <a:t>Bruce Schneier: This type of corporate crime </a:t>
            </a:r>
            <a:r>
              <a:rPr lang="en-US" altLang="en-US" sz="1600" dirty="0">
                <a:solidFill>
                  <a:schemeClr val="tx1"/>
                </a:solidFill>
                <a:latin typeface="Arial" panose="020B0604020202020204" pitchFamily="34" charset="0"/>
                <a:cs typeface="Arial" panose="020B0604020202020204" pitchFamily="34" charset="0"/>
              </a:rPr>
              <a:t>— of a former employee leaving a company with data he should not have — occurs quite regularly</a:t>
            </a:r>
          </a:p>
          <a:p>
            <a:pPr eaLnBrk="1" hangingPunct="1">
              <a:spcBef>
                <a:spcPct val="0"/>
              </a:spcBef>
              <a:buFontTx/>
              <a:buNone/>
            </a:pPr>
            <a:endParaRPr lang="en-US" altLang="en-US" sz="1800" dirty="0">
              <a:solidFill>
                <a:schemeClr val="tx1"/>
              </a:solidFill>
              <a:latin typeface="Arial" panose="020B0604020202020204" pitchFamily="34" charset="0"/>
            </a:endParaRPr>
          </a:p>
        </p:txBody>
      </p:sp>
      <p:pic>
        <p:nvPicPr>
          <p:cNvPr id="39943" name="Picture 2">
            <a:hlinkClick r:id="rId3"/>
            <a:extLst>
              <a:ext uri="{FF2B5EF4-FFF2-40B4-BE49-F238E27FC236}">
                <a16:creationId xmlns:a16="http://schemas.microsoft.com/office/drawing/2014/main" id="{94282C55-0080-0D35-1EC0-E9711C4E3EF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11736" y="3929464"/>
            <a:ext cx="3457575" cy="50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itle 1">
            <a:extLst>
              <a:ext uri="{FF2B5EF4-FFF2-40B4-BE49-F238E27FC236}">
                <a16:creationId xmlns:a16="http://schemas.microsoft.com/office/drawing/2014/main" id="{7A4EFB89-8063-DCF8-CFED-D4251DD90906}"/>
              </a:ext>
            </a:extLst>
          </p:cNvPr>
          <p:cNvSpPr>
            <a:spLocks noGrp="1"/>
          </p:cNvSpPr>
          <p:nvPr>
            <p:ph type="title"/>
          </p:nvPr>
        </p:nvSpPr>
        <p:spPr>
          <a:xfrm>
            <a:off x="457200" y="234395"/>
            <a:ext cx="8229600" cy="1267458"/>
          </a:xfrm>
        </p:spPr>
        <p:txBody>
          <a:bodyPr lIns="0" tIns="18000" rIns="0" bIns="18000" anchor="ctr" anchorCtr="0">
            <a:spAutoFit/>
          </a:bodyPr>
          <a:lstStyle/>
          <a:p>
            <a:r>
              <a:rPr lang="en-US" sz="3600" dirty="0">
                <a:latin typeface="+mj-lt"/>
              </a:rPr>
              <a:t>Programmer Indicted in Theft of Goldman Software (2010</a:t>
            </a:r>
            <a:r>
              <a:rPr lang="en-US" sz="4400" dirty="0">
                <a:latin typeface="+mj-lt"/>
              </a:rPr>
              <a:t> </a:t>
            </a:r>
            <a:r>
              <a:rPr lang="en-US" sz="2800" dirty="0">
                <a:latin typeface="+mj-lt"/>
              </a:rPr>
              <a:t>2 of 2</a:t>
            </a:r>
            <a:r>
              <a:rPr lang="en-US" sz="3600" dirty="0">
                <a:latin typeface="+mj-lt"/>
              </a:rPr>
              <a:t>)</a:t>
            </a:r>
          </a:p>
        </p:txBody>
      </p:sp>
      <p:sp>
        <p:nvSpPr>
          <p:cNvPr id="5" name="TextBox 4">
            <a:extLst>
              <a:ext uri="{FF2B5EF4-FFF2-40B4-BE49-F238E27FC236}">
                <a16:creationId xmlns:a16="http://schemas.microsoft.com/office/drawing/2014/main" id="{F3B472B4-A585-47FE-5769-2732C1690F95}"/>
              </a:ext>
            </a:extLst>
          </p:cNvPr>
          <p:cNvSpPr txBox="1"/>
          <p:nvPr/>
        </p:nvSpPr>
        <p:spPr>
          <a:xfrm>
            <a:off x="7884368" y="6170783"/>
            <a:ext cx="671979" cy="369332"/>
          </a:xfrm>
          <a:prstGeom prst="rect">
            <a:avLst/>
          </a:prstGeom>
          <a:noFill/>
        </p:spPr>
        <p:txBody>
          <a:bodyPr wrap="none" rtlCol="0">
            <a:spAutoFit/>
          </a:bodyPr>
          <a:lstStyle/>
          <a:p>
            <a:r>
              <a:rPr lang="en-US" dirty="0"/>
              <a:t>SJW</a:t>
            </a:r>
          </a:p>
        </p:txBody>
      </p:sp>
    </p:spTree>
  </p:cSld>
  <p:clrMapOvr>
    <a:masterClrMapping/>
  </p:clrMapOvr>
  <p:transition spd="slow"/>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69">
            <a:extLst>
              <a:ext uri="{FF2B5EF4-FFF2-40B4-BE49-F238E27FC236}">
                <a16:creationId xmlns:a16="http://schemas.microsoft.com/office/drawing/2014/main" id="{CB6E4F13-A1B9-964F-6419-3B6FBE999905}"/>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2400">
                <a:solidFill>
                  <a:srgbClr val="FFFFFF"/>
                </a:solidFill>
                <a:latin typeface="Century Gothic" panose="020B0502020202020204" pitchFamily="34" charset="0"/>
                <a:ea typeface="ＭＳ Ｐゴシック" panose="020B0600070205080204" pitchFamily="34" charset="-128"/>
              </a:defRPr>
            </a:lvl1pPr>
            <a:lvl2pPr marL="742950" indent="-285750">
              <a:spcBef>
                <a:spcPct val="20000"/>
              </a:spcBef>
              <a:buFont typeface="Courier New" panose="02070309020205020404" pitchFamily="49" charset="0"/>
              <a:buChar char="o"/>
              <a:defRPr sz="1600">
                <a:solidFill>
                  <a:srgbClr val="FFFFFF"/>
                </a:solidFill>
                <a:latin typeface="Century Gothic" panose="020B050202020202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1600">
                <a:solidFill>
                  <a:srgbClr val="FFFFFF"/>
                </a:solidFill>
                <a:latin typeface="Century Gothic" panose="020B0502020202020204" pitchFamily="34" charset="0"/>
                <a:ea typeface="ＭＳ Ｐゴシック" panose="020B0600070205080204" pitchFamily="34" charset="-128"/>
              </a:defRPr>
            </a:lvl3pPr>
            <a:lvl4pPr marL="1600200" indent="-228600">
              <a:spcBef>
                <a:spcPct val="20000"/>
              </a:spcBef>
              <a:buFont typeface="Courier New" panose="02070309020205020404" pitchFamily="49" charset="0"/>
              <a:buChar char="o"/>
              <a:defRPr sz="1600">
                <a:solidFill>
                  <a:srgbClr val="FFFFFF"/>
                </a:solidFill>
                <a:latin typeface="Century Gothic" panose="020B050202020202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1600">
                <a:solidFill>
                  <a:srgbClr val="FFFFFF"/>
                </a:solidFill>
                <a:latin typeface="Century Gothic" panose="020B050202020202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1600">
                <a:solidFill>
                  <a:srgbClr val="FFFFFF"/>
                </a:solidFill>
                <a:latin typeface="Century Gothic" panose="020B050202020202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1600">
                <a:solidFill>
                  <a:srgbClr val="FFFFFF"/>
                </a:solidFill>
                <a:latin typeface="Century Gothic" panose="020B050202020202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1600">
                <a:solidFill>
                  <a:srgbClr val="FFFFFF"/>
                </a:solidFill>
                <a:latin typeface="Century Gothic" panose="020B050202020202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1600">
                <a:solidFill>
                  <a:srgbClr val="FFFFFF"/>
                </a:solidFill>
                <a:latin typeface="Century Gothic" panose="020B0502020202020204" pitchFamily="34" charset="0"/>
                <a:ea typeface="ＭＳ Ｐゴシック" panose="020B0600070205080204" pitchFamily="34" charset="-128"/>
              </a:defRPr>
            </a:lvl9pPr>
          </a:lstStyle>
          <a:p>
            <a:pPr>
              <a:spcBef>
                <a:spcPct val="0"/>
              </a:spcBef>
              <a:buFontTx/>
              <a:buNone/>
            </a:pPr>
            <a:fld id="{5C5E129D-12B6-4AAA-B688-E57388AA561E}" type="slidenum">
              <a:rPr lang="en-US" altLang="en-US" sz="1200" smtClean="0"/>
              <a:pPr>
                <a:spcBef>
                  <a:spcPct val="0"/>
                </a:spcBef>
                <a:buFontTx/>
                <a:buNone/>
              </a:pPr>
              <a:t>16</a:t>
            </a:fld>
            <a:endParaRPr lang="en-US" altLang="en-US" sz="1200"/>
          </a:p>
        </p:txBody>
      </p:sp>
      <p:sp>
        <p:nvSpPr>
          <p:cNvPr id="218115" name="Rectangle 3">
            <a:extLst>
              <a:ext uri="{FF2B5EF4-FFF2-40B4-BE49-F238E27FC236}">
                <a16:creationId xmlns:a16="http://schemas.microsoft.com/office/drawing/2014/main" id="{753FB2C2-FE8A-59FE-8975-6F5FAB4266E3}"/>
              </a:ext>
            </a:extLst>
          </p:cNvPr>
          <p:cNvSpPr>
            <a:spLocks noGrp="1" noChangeArrowheads="1"/>
          </p:cNvSpPr>
          <p:nvPr>
            <p:ph type="body" idx="1"/>
          </p:nvPr>
        </p:nvSpPr>
        <p:spPr>
          <a:xfrm>
            <a:off x="420688" y="1001713"/>
            <a:ext cx="8229600" cy="3959225"/>
          </a:xfrm>
        </p:spPr>
        <p:txBody>
          <a:bodyPr>
            <a:normAutofit/>
          </a:bodyPr>
          <a:lstStyle/>
          <a:p>
            <a:pPr eaLnBrk="1" hangingPunct="1">
              <a:lnSpc>
                <a:spcPct val="90000"/>
              </a:lnSpc>
            </a:pPr>
            <a:r>
              <a:rPr lang="en-US" altLang="en-US" sz="2000" dirty="0"/>
              <a:t>Chelsea Manning gave WikiLeaks 700,000 classified diplomatic cables in 2010</a:t>
            </a:r>
          </a:p>
          <a:p>
            <a:pPr lvl="1" eaLnBrk="1" hangingPunct="1">
              <a:lnSpc>
                <a:spcPct val="90000"/>
              </a:lnSpc>
            </a:pPr>
            <a:r>
              <a:rPr lang="en-US" altLang="en-US" sz="1200" dirty="0"/>
              <a:t>President Obama establishes task force charged with “deterring, detecting and mitigating insider threats, including the safeguarding of classified information from exploitation, compromise, or other unauthorized disclosure.”</a:t>
            </a:r>
          </a:p>
          <a:p>
            <a:pPr lvl="1" eaLnBrk="1" hangingPunct="1">
              <a:lnSpc>
                <a:spcPct val="90000"/>
              </a:lnSpc>
            </a:pPr>
            <a:r>
              <a:rPr lang="en-US" altLang="en-US" sz="1400" dirty="0"/>
              <a:t>U.S. tried to extradite Julian Assange from UK for more than a decade</a:t>
            </a:r>
          </a:p>
          <a:p>
            <a:pPr eaLnBrk="1" hangingPunct="1">
              <a:lnSpc>
                <a:spcPct val="90000"/>
              </a:lnSpc>
            </a:pPr>
            <a:r>
              <a:rPr lang="en-US" altLang="en-US" sz="2000" dirty="0"/>
              <a:t>Snowden’s j</a:t>
            </a:r>
            <a:r>
              <a:rPr lang="en-US" altLang="en-US" sz="1800" dirty="0"/>
              <a:t>ob was to move large amounts of data between different parts of the system</a:t>
            </a:r>
          </a:p>
          <a:p>
            <a:pPr lvl="1" eaLnBrk="1" hangingPunct="1">
              <a:lnSpc>
                <a:spcPct val="90000"/>
              </a:lnSpc>
            </a:pPr>
            <a:r>
              <a:rPr lang="en-US" altLang="en-US" sz="1200" dirty="0"/>
              <a:t>NSA Hawaii office had not yet installed monitoring software</a:t>
            </a:r>
          </a:p>
          <a:p>
            <a:pPr lvl="1" eaLnBrk="1" hangingPunct="1">
              <a:lnSpc>
                <a:spcPct val="90000"/>
              </a:lnSpc>
            </a:pPr>
            <a:r>
              <a:rPr lang="en-US" altLang="en-US" sz="1200" dirty="0"/>
              <a:t>downloaded documents over several months</a:t>
            </a:r>
          </a:p>
          <a:p>
            <a:pPr lvl="1" eaLnBrk="1" hangingPunct="1">
              <a:lnSpc>
                <a:spcPct val="90000"/>
              </a:lnSpc>
            </a:pPr>
            <a:r>
              <a:rPr lang="en-US" altLang="en-US" sz="1200" dirty="0"/>
              <a:t>logged into classified systems using others’ passwords</a:t>
            </a:r>
          </a:p>
          <a:p>
            <a:pPr lvl="1" eaLnBrk="1" hangingPunct="1">
              <a:lnSpc>
                <a:spcPct val="90000"/>
              </a:lnSpc>
            </a:pPr>
            <a:r>
              <a:rPr lang="en-US" altLang="en-US" sz="1200" dirty="0"/>
              <a:t>hacked firewalls</a:t>
            </a:r>
          </a:p>
          <a:p>
            <a:pPr eaLnBrk="1" hangingPunct="1">
              <a:lnSpc>
                <a:spcPct val="90000"/>
              </a:lnSpc>
            </a:pPr>
            <a:r>
              <a:rPr lang="en-US" altLang="en-US" sz="2000" dirty="0"/>
              <a:t>Jack Teixeira was a communications technician in National Guard</a:t>
            </a:r>
          </a:p>
          <a:p>
            <a:pPr lvl="1">
              <a:lnSpc>
                <a:spcPct val="90000"/>
              </a:lnSpc>
            </a:pPr>
            <a:r>
              <a:rPr lang="en-US" altLang="en-US" sz="1200" dirty="0"/>
              <a:t>Used Discord to share secret documents with his friends</a:t>
            </a:r>
          </a:p>
          <a:p>
            <a:pPr eaLnBrk="1" hangingPunct="1">
              <a:lnSpc>
                <a:spcPct val="90000"/>
              </a:lnSpc>
            </a:pPr>
            <a:endParaRPr lang="en-US" altLang="en-US" sz="2000" dirty="0">
              <a:latin typeface="helvetica" panose="020B0604020202020204" pitchFamily="34" charset="0"/>
            </a:endParaRPr>
          </a:p>
          <a:p>
            <a:pPr eaLnBrk="1" hangingPunct="1">
              <a:lnSpc>
                <a:spcPct val="90000"/>
              </a:lnSpc>
              <a:buFont typeface="Times" panose="02020603050405020304" pitchFamily="18" charset="0"/>
              <a:buAutoNum type="arabicPeriod" startAt="7"/>
            </a:pPr>
            <a:endParaRPr lang="en-US" altLang="en-US" sz="2000" dirty="0">
              <a:latin typeface="helvetica" panose="020B0604020202020204" pitchFamily="34" charset="0"/>
            </a:endParaRPr>
          </a:p>
        </p:txBody>
      </p:sp>
      <p:pic>
        <p:nvPicPr>
          <p:cNvPr id="41990" name="Picture 2">
            <a:hlinkClick r:id="rId3"/>
            <a:extLst>
              <a:ext uri="{FF2B5EF4-FFF2-40B4-BE49-F238E27FC236}">
                <a16:creationId xmlns:a16="http://schemas.microsoft.com/office/drawing/2014/main" id="{9FBB445A-264A-0683-1CEA-D16B79EB3B0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3013" y="4923554"/>
            <a:ext cx="6837363" cy="9191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991" name="Picture 2">
            <a:extLst>
              <a:ext uri="{FF2B5EF4-FFF2-40B4-BE49-F238E27FC236}">
                <a16:creationId xmlns:a16="http://schemas.microsoft.com/office/drawing/2014/main" id="{4961E652-D540-4A85-AFA7-B8F92ABF573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60973" y="3532336"/>
            <a:ext cx="3208338" cy="49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92" name="Picture 4">
            <a:hlinkClick r:id="rId6"/>
            <a:extLst>
              <a:ext uri="{FF2B5EF4-FFF2-40B4-BE49-F238E27FC236}">
                <a16:creationId xmlns:a16="http://schemas.microsoft.com/office/drawing/2014/main" id="{81EC4FD4-1BC3-FE0F-52B3-2B3F401AABC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29951" y="5345283"/>
            <a:ext cx="5492750" cy="82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itle 1">
            <a:extLst>
              <a:ext uri="{FF2B5EF4-FFF2-40B4-BE49-F238E27FC236}">
                <a16:creationId xmlns:a16="http://schemas.microsoft.com/office/drawing/2014/main" id="{04587CEF-2C5A-7435-0538-7EEBFD7CE027}"/>
              </a:ext>
            </a:extLst>
          </p:cNvPr>
          <p:cNvSpPr>
            <a:spLocks noGrp="1"/>
          </p:cNvSpPr>
          <p:nvPr>
            <p:ph type="title"/>
          </p:nvPr>
        </p:nvSpPr>
        <p:spPr>
          <a:xfrm>
            <a:off x="457200" y="189704"/>
            <a:ext cx="8229600" cy="590349"/>
          </a:xfrm>
        </p:spPr>
        <p:txBody>
          <a:bodyPr lIns="0" tIns="18000" rIns="0" bIns="18000" anchor="ctr" anchorCtr="0">
            <a:spAutoFit/>
          </a:bodyPr>
          <a:lstStyle/>
          <a:p>
            <a:r>
              <a:rPr lang="en-US" sz="3600" dirty="0">
                <a:latin typeface="+mj-lt"/>
              </a:rPr>
              <a:t>Government Leaks</a:t>
            </a:r>
          </a:p>
        </p:txBody>
      </p:sp>
      <p:sp>
        <p:nvSpPr>
          <p:cNvPr id="5" name="TextBox 4">
            <a:extLst>
              <a:ext uri="{FF2B5EF4-FFF2-40B4-BE49-F238E27FC236}">
                <a16:creationId xmlns:a16="http://schemas.microsoft.com/office/drawing/2014/main" id="{D26084B3-40A5-F04A-E888-F756E4539877}"/>
              </a:ext>
            </a:extLst>
          </p:cNvPr>
          <p:cNvSpPr txBox="1"/>
          <p:nvPr/>
        </p:nvSpPr>
        <p:spPr>
          <a:xfrm>
            <a:off x="7884368" y="6170783"/>
            <a:ext cx="671979" cy="369332"/>
          </a:xfrm>
          <a:prstGeom prst="rect">
            <a:avLst/>
          </a:prstGeom>
          <a:noFill/>
        </p:spPr>
        <p:txBody>
          <a:bodyPr wrap="none" rtlCol="0">
            <a:spAutoFit/>
          </a:bodyPr>
          <a:lstStyle/>
          <a:p>
            <a:r>
              <a:rPr lang="en-US" dirty="0"/>
              <a:t>SJW</a:t>
            </a:r>
          </a:p>
        </p:txBody>
      </p:sp>
    </p:spTree>
  </p:cSld>
  <p:clrMapOvr>
    <a:masterClrMapping/>
  </p:clrMapOvr>
  <p:transition spd="slow"/>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5" name="Picture 3">
            <a:hlinkClick r:id="rId3"/>
            <a:extLst>
              <a:ext uri="{FF2B5EF4-FFF2-40B4-BE49-F238E27FC236}">
                <a16:creationId xmlns:a16="http://schemas.microsoft.com/office/drawing/2014/main" id="{2762C5BE-BD01-2CA8-94A9-1CE8DA90C6E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52425" y="2478309"/>
            <a:ext cx="843915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036" name="Picture 4">
            <a:hlinkClick r:id="rId5"/>
            <a:extLst>
              <a:ext uri="{FF2B5EF4-FFF2-40B4-BE49-F238E27FC236}">
                <a16:creationId xmlns:a16="http://schemas.microsoft.com/office/drawing/2014/main" id="{EA1A6533-46C5-708E-EE5B-C9E86D6F1FA8}"/>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152525" y="1295400"/>
            <a:ext cx="6838950" cy="94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037" name="Picture 5">
            <a:hlinkClick r:id="rId7"/>
            <a:extLst>
              <a:ext uri="{FF2B5EF4-FFF2-40B4-BE49-F238E27FC236}">
                <a16:creationId xmlns:a16="http://schemas.microsoft.com/office/drawing/2014/main" id="{5FD52F3C-E70B-3065-89C2-B701AF8155C4}"/>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754063" y="3670301"/>
            <a:ext cx="7778750" cy="87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039" name="Picture 3">
            <a:hlinkClick r:id="rId9"/>
            <a:extLst>
              <a:ext uri="{FF2B5EF4-FFF2-40B4-BE49-F238E27FC236}">
                <a16:creationId xmlns:a16="http://schemas.microsoft.com/office/drawing/2014/main" id="{FCD2EDC6-EF59-4812-DCBE-ED604B4202EC}"/>
              </a:ext>
            </a:extLst>
          </p:cNvPr>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317499" y="4744818"/>
            <a:ext cx="8651875" cy="94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040" name="TextBox 2">
            <a:extLst>
              <a:ext uri="{FF2B5EF4-FFF2-40B4-BE49-F238E27FC236}">
                <a16:creationId xmlns:a16="http://schemas.microsoft.com/office/drawing/2014/main" id="{F8B12907-9555-58A5-EC82-7531F09BC2AB}"/>
              </a:ext>
            </a:extLst>
          </p:cNvPr>
          <p:cNvSpPr txBox="1">
            <a:spLocks noChangeArrowheads="1"/>
          </p:cNvSpPr>
          <p:nvPr/>
        </p:nvSpPr>
        <p:spPr bwMode="auto">
          <a:xfrm>
            <a:off x="2927350" y="5589588"/>
            <a:ext cx="34321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400">
                <a:solidFill>
                  <a:srgbClr val="FFFFFF"/>
                </a:solidFill>
                <a:latin typeface="Century Gothic" panose="020B0502020202020204" pitchFamily="34" charset="0"/>
                <a:ea typeface="ＭＳ Ｐゴシック" panose="020B0600070205080204" pitchFamily="34" charset="-128"/>
              </a:defRPr>
            </a:lvl1pPr>
            <a:lvl2pPr marL="742950" indent="-285750">
              <a:spcBef>
                <a:spcPct val="20000"/>
              </a:spcBef>
              <a:buFont typeface="Courier New" panose="02070309020205020404" pitchFamily="49" charset="0"/>
              <a:buChar char="o"/>
              <a:defRPr sz="1600">
                <a:solidFill>
                  <a:srgbClr val="FFFFFF"/>
                </a:solidFill>
                <a:latin typeface="Century Gothic" panose="020B050202020202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1600">
                <a:solidFill>
                  <a:srgbClr val="FFFFFF"/>
                </a:solidFill>
                <a:latin typeface="Century Gothic" panose="020B0502020202020204" pitchFamily="34" charset="0"/>
                <a:ea typeface="ＭＳ Ｐゴシック" panose="020B0600070205080204" pitchFamily="34" charset="-128"/>
              </a:defRPr>
            </a:lvl3pPr>
            <a:lvl4pPr marL="1600200" indent="-228600">
              <a:spcBef>
                <a:spcPct val="20000"/>
              </a:spcBef>
              <a:buFont typeface="Courier New" panose="02070309020205020404" pitchFamily="49" charset="0"/>
              <a:buChar char="o"/>
              <a:defRPr sz="1600">
                <a:solidFill>
                  <a:srgbClr val="FFFFFF"/>
                </a:solidFill>
                <a:latin typeface="Century Gothic" panose="020B050202020202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1600">
                <a:solidFill>
                  <a:srgbClr val="FFFFFF"/>
                </a:solidFill>
                <a:latin typeface="Century Gothic" panose="020B050202020202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1600">
                <a:solidFill>
                  <a:srgbClr val="FFFFFF"/>
                </a:solidFill>
                <a:latin typeface="Century Gothic" panose="020B050202020202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1600">
                <a:solidFill>
                  <a:srgbClr val="FFFFFF"/>
                </a:solidFill>
                <a:latin typeface="Century Gothic" panose="020B050202020202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1600">
                <a:solidFill>
                  <a:srgbClr val="FFFFFF"/>
                </a:solidFill>
                <a:latin typeface="Century Gothic" panose="020B050202020202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1600">
                <a:solidFill>
                  <a:srgbClr val="FFFFFF"/>
                </a:solidFill>
                <a:latin typeface="Century Gothic" panose="020B0502020202020204" pitchFamily="34" charset="0"/>
                <a:ea typeface="ＭＳ Ｐゴシック" panose="020B0600070205080204" pitchFamily="34" charset="-128"/>
              </a:defRPr>
            </a:lvl9pPr>
          </a:lstStyle>
          <a:p>
            <a:pPr>
              <a:spcBef>
                <a:spcPct val="0"/>
              </a:spcBef>
              <a:buFontTx/>
              <a:buNone/>
            </a:pPr>
            <a:r>
              <a:rPr lang="en-US" altLang="en-US" sz="1800">
                <a:solidFill>
                  <a:schemeClr val="bg1"/>
                </a:solidFill>
                <a:latin typeface="Arial" panose="020B0604020202020204" pitchFamily="34" charset="0"/>
              </a:rPr>
              <a:t>“WannaCry” – see Chapter Six</a:t>
            </a:r>
          </a:p>
        </p:txBody>
      </p:sp>
      <p:sp>
        <p:nvSpPr>
          <p:cNvPr id="5" name="Title 1">
            <a:extLst>
              <a:ext uri="{FF2B5EF4-FFF2-40B4-BE49-F238E27FC236}">
                <a16:creationId xmlns:a16="http://schemas.microsoft.com/office/drawing/2014/main" id="{D9DA706E-9E8A-FBC1-7C39-9F4CAE616657}"/>
              </a:ext>
            </a:extLst>
          </p:cNvPr>
          <p:cNvSpPr>
            <a:spLocks noGrp="1"/>
          </p:cNvSpPr>
          <p:nvPr>
            <p:ph type="title"/>
          </p:nvPr>
        </p:nvSpPr>
        <p:spPr>
          <a:xfrm>
            <a:off x="457200" y="189704"/>
            <a:ext cx="8229600" cy="590349"/>
          </a:xfrm>
        </p:spPr>
        <p:txBody>
          <a:bodyPr lIns="0" tIns="18000" rIns="0" bIns="18000" anchor="ctr" anchorCtr="0">
            <a:spAutoFit/>
          </a:bodyPr>
          <a:lstStyle/>
          <a:p>
            <a:r>
              <a:rPr lang="en-US" sz="3600" dirty="0">
                <a:latin typeface="+mj-lt"/>
              </a:rPr>
              <a:t>Human Factors</a:t>
            </a:r>
          </a:p>
        </p:txBody>
      </p:sp>
      <p:sp>
        <p:nvSpPr>
          <p:cNvPr id="6" name="TextBox 5">
            <a:extLst>
              <a:ext uri="{FF2B5EF4-FFF2-40B4-BE49-F238E27FC236}">
                <a16:creationId xmlns:a16="http://schemas.microsoft.com/office/drawing/2014/main" id="{89A82F7F-43DF-DA75-105E-90B3ABF52537}"/>
              </a:ext>
            </a:extLst>
          </p:cNvPr>
          <p:cNvSpPr txBox="1"/>
          <p:nvPr/>
        </p:nvSpPr>
        <p:spPr>
          <a:xfrm>
            <a:off x="7884368" y="6170783"/>
            <a:ext cx="671979" cy="369332"/>
          </a:xfrm>
          <a:prstGeom prst="rect">
            <a:avLst/>
          </a:prstGeom>
          <a:noFill/>
        </p:spPr>
        <p:txBody>
          <a:bodyPr wrap="none" rtlCol="0">
            <a:spAutoFit/>
          </a:bodyPr>
          <a:lstStyle/>
          <a:p>
            <a:r>
              <a:rPr lang="en-US" dirty="0"/>
              <a:t>SJW</a:t>
            </a:r>
          </a:p>
        </p:txBody>
      </p:sp>
    </p:spTree>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2" name="Picture 2">
            <a:hlinkClick r:id="rId2"/>
            <a:extLst>
              <a:ext uri="{FF2B5EF4-FFF2-40B4-BE49-F238E27FC236}">
                <a16:creationId xmlns:a16="http://schemas.microsoft.com/office/drawing/2014/main" id="{D6BA00A2-98D8-CFEC-2E66-640CEE8DAC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0237" y="1314893"/>
            <a:ext cx="7883525" cy="38052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a:extLst>
              <a:ext uri="{FF2B5EF4-FFF2-40B4-BE49-F238E27FC236}">
                <a16:creationId xmlns:a16="http://schemas.microsoft.com/office/drawing/2014/main" id="{EC35D55F-AEBA-8EB8-A08F-06371D41B86E}"/>
              </a:ext>
            </a:extLst>
          </p:cNvPr>
          <p:cNvSpPr txBox="1">
            <a:spLocks/>
          </p:cNvSpPr>
          <p:nvPr/>
        </p:nvSpPr>
        <p:spPr>
          <a:xfrm>
            <a:off x="457200" y="189704"/>
            <a:ext cx="8229600" cy="590349"/>
          </a:xfrm>
          <a:prstGeom prst="rect">
            <a:avLst/>
          </a:prstGeom>
          <a:noFill/>
          <a:ln>
            <a:noFill/>
          </a:ln>
        </p:spPr>
        <p:txBody>
          <a:bodyPr lIns="0" tIns="18000" rIns="0" bIns="18000" anchor="ctr" anchorCtr="0">
            <a:spAutoFit/>
          </a:bodyPr>
          <a:lstStyle>
            <a:defPPr marR="0" lvl="0" algn="l" rtl="0">
              <a:lnSpc>
                <a:spcPct val="100000"/>
              </a:lnSpc>
              <a:spcBef>
                <a:spcPts val="0"/>
              </a:spcBef>
              <a:spcAft>
                <a:spcPts val="0"/>
              </a:spcAft>
            </a:defPPr>
            <a:lvl1pPr marL="0" indent="0">
              <a:buClr>
                <a:srgbClr val="007FA3"/>
              </a:buClr>
              <a:buFont typeface="Times New Roman"/>
              <a:defRPr sz="3600" b="1">
                <a:solidFill>
                  <a:srgbClr val="007FA3"/>
                </a:solidFill>
                <a:latin typeface="+mj-lt"/>
                <a:ea typeface="Times New Roman"/>
                <a:cs typeface="Times New Roman"/>
                <a:sym typeface="Times New Roman"/>
              </a:defRPr>
            </a:lvl1pPr>
            <a:lvl2pPr indent="0">
              <a:defRPr sz="1800"/>
            </a:lvl2pPr>
            <a:lvl3pPr indent="0">
              <a:defRPr sz="1800"/>
            </a:lvl3pPr>
            <a:lvl4pPr indent="0">
              <a:defRPr sz="1800"/>
            </a:lvl4pPr>
            <a:lvl5pPr indent="0">
              <a:defRPr sz="1800"/>
            </a:lvl5pPr>
            <a:lvl6pPr indent="0">
              <a:defRPr sz="1800"/>
            </a:lvl6pPr>
            <a:lvl7pPr indent="0">
              <a:defRPr sz="1800"/>
            </a:lvl7pPr>
            <a:lvl8pPr indent="0">
              <a:defRPr sz="1800"/>
            </a:lvl8pPr>
            <a:lvl9pPr indent="0">
              <a:defRPr sz="1800"/>
            </a:lvl9pPr>
          </a:lstStyle>
          <a:p>
            <a:r>
              <a:rPr lang="en-US" dirty="0"/>
              <a:t>New Reporting Requirements</a:t>
            </a:r>
          </a:p>
        </p:txBody>
      </p:sp>
      <p:sp>
        <p:nvSpPr>
          <p:cNvPr id="4" name="TextBox 3">
            <a:extLst>
              <a:ext uri="{FF2B5EF4-FFF2-40B4-BE49-F238E27FC236}">
                <a16:creationId xmlns:a16="http://schemas.microsoft.com/office/drawing/2014/main" id="{0A52A87C-7A61-7A0D-F7CB-455D47ECC247}"/>
              </a:ext>
            </a:extLst>
          </p:cNvPr>
          <p:cNvSpPr txBox="1"/>
          <p:nvPr/>
        </p:nvSpPr>
        <p:spPr>
          <a:xfrm>
            <a:off x="7884368" y="6170783"/>
            <a:ext cx="671979" cy="369332"/>
          </a:xfrm>
          <a:prstGeom prst="rect">
            <a:avLst/>
          </a:prstGeom>
          <a:noFill/>
        </p:spPr>
        <p:txBody>
          <a:bodyPr wrap="none" rtlCol="0">
            <a:spAutoFit/>
          </a:bodyPr>
          <a:lstStyle/>
          <a:p>
            <a:r>
              <a:rPr lang="en-US" dirty="0"/>
              <a:t>SJW</a:t>
            </a:r>
          </a:p>
        </p:txBody>
      </p:sp>
    </p:spTree>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hlinkClick r:id="rId3"/>
            <a:extLst>
              <a:ext uri="{FF2B5EF4-FFF2-40B4-BE49-F238E27FC236}">
                <a16:creationId xmlns:a16="http://schemas.microsoft.com/office/drawing/2014/main" id="{CDC3A96F-939C-F610-CBC8-F44E38E43891}"/>
              </a:ext>
            </a:extLst>
          </p:cNvPr>
          <p:cNvPicPr>
            <a:picLocks noChangeAspect="1"/>
          </p:cNvPicPr>
          <p:nvPr/>
        </p:nvPicPr>
        <p:blipFill>
          <a:blip r:embed="rId4"/>
          <a:stretch>
            <a:fillRect/>
          </a:stretch>
        </p:blipFill>
        <p:spPr>
          <a:xfrm>
            <a:off x="751451" y="4889192"/>
            <a:ext cx="4072398" cy="882695"/>
          </a:xfrm>
          <a:prstGeom prst="rect">
            <a:avLst/>
          </a:prstGeom>
        </p:spPr>
      </p:pic>
      <p:sp>
        <p:nvSpPr>
          <p:cNvPr id="2" name="Title 1"/>
          <p:cNvSpPr>
            <a:spLocks noGrp="1"/>
          </p:cNvSpPr>
          <p:nvPr>
            <p:ph type="title"/>
          </p:nvPr>
        </p:nvSpPr>
        <p:spPr>
          <a:xfrm>
            <a:off x="457200" y="189702"/>
            <a:ext cx="8229600" cy="590349"/>
          </a:xfrm>
        </p:spPr>
        <p:txBody>
          <a:bodyPr lIns="0" tIns="18000" rIns="0" bIns="18000" anchor="ctr" anchorCtr="0">
            <a:spAutoFit/>
          </a:bodyPr>
          <a:lstStyle/>
          <a:p>
            <a:r>
              <a:rPr lang="en-US" dirty="0"/>
              <a:t>Figure 17.1</a:t>
            </a:r>
          </a:p>
        </p:txBody>
      </p:sp>
      <p:sp>
        <p:nvSpPr>
          <p:cNvPr id="5" name="Content Placeholder 4">
            <a:extLst>
              <a:ext uri="{FF2B5EF4-FFF2-40B4-BE49-F238E27FC236}">
                <a16:creationId xmlns:a16="http://schemas.microsoft.com/office/drawing/2014/main" id="{197DCC87-D275-6161-2AFA-AA8C481BDAF7}"/>
              </a:ext>
            </a:extLst>
          </p:cNvPr>
          <p:cNvSpPr>
            <a:spLocks noGrp="1"/>
          </p:cNvSpPr>
          <p:nvPr>
            <p:ph sz="quarter" idx="13"/>
          </p:nvPr>
        </p:nvSpPr>
        <p:spPr>
          <a:xfrm>
            <a:off x="457200" y="1057731"/>
            <a:ext cx="8229600" cy="405683"/>
          </a:xfrm>
        </p:spPr>
        <p:txBody>
          <a:bodyPr lIns="0" tIns="18000" rIns="0" bIns="18000" anchor="ctr" anchorCtr="0">
            <a:spAutoFit/>
          </a:bodyPr>
          <a:lstStyle/>
          <a:p>
            <a:pPr marL="0" indent="0">
              <a:buNone/>
            </a:pPr>
            <a:r>
              <a:rPr lang="en-US" dirty="0">
                <a:latin typeface="Arial" panose="020B0604020202020204" pitchFamily="34" charset="0"/>
                <a:cs typeface="Arial" panose="020B0604020202020204" pitchFamily="34" charset="0"/>
              </a:rPr>
              <a:t>Information Technology (</a:t>
            </a:r>
            <a:r>
              <a:rPr lang="en-US" spc="-300" dirty="0">
                <a:latin typeface="Arial" panose="020B0604020202020204" pitchFamily="34" charset="0"/>
                <a:cs typeface="Arial" panose="020B0604020202020204" pitchFamily="34" charset="0"/>
              </a:rPr>
              <a:t>I </a:t>
            </a:r>
            <a:r>
              <a:rPr lang="en-US" dirty="0">
                <a:latin typeface="Arial" panose="020B0604020202020204" pitchFamily="34" charset="0"/>
                <a:cs typeface="Arial" panose="020B0604020202020204" pitchFamily="34" charset="0"/>
              </a:rPr>
              <a:t>T) Learning Continuum</a:t>
            </a:r>
          </a:p>
        </p:txBody>
      </p:sp>
      <p:pic>
        <p:nvPicPr>
          <p:cNvPr id="7" name="Picture 6" descr="The figure illustrates a diagram that represents the I T learning continuum.&#10;Long description is available in notes, Press F6.">
            <a:extLst>
              <a:ext uri="{FF2B5EF4-FFF2-40B4-BE49-F238E27FC236}">
                <a16:creationId xmlns:a16="http://schemas.microsoft.com/office/drawing/2014/main" id="{D6AC9F9A-B81D-0DB1-BE3F-2ED019C9E1A9}"/>
              </a:ext>
            </a:extLst>
          </p:cNvPr>
          <p:cNvPicPr>
            <a:picLocks noChangeAspect="1"/>
          </p:cNvPicPr>
          <p:nvPr/>
        </p:nvPicPr>
        <p:blipFill>
          <a:blip r:embed="rId5"/>
          <a:stretch>
            <a:fillRect/>
          </a:stretch>
        </p:blipFill>
        <p:spPr>
          <a:xfrm>
            <a:off x="2923614" y="1658606"/>
            <a:ext cx="3296772" cy="4522567"/>
          </a:xfrm>
          <a:prstGeom prst="rect">
            <a:avLst/>
          </a:prstGeom>
        </p:spPr>
      </p:pic>
      <p:sp>
        <p:nvSpPr>
          <p:cNvPr id="3" name="TextBox 1">
            <a:extLst>
              <a:ext uri="{FF2B5EF4-FFF2-40B4-BE49-F238E27FC236}">
                <a16:creationId xmlns:a16="http://schemas.microsoft.com/office/drawing/2014/main" id="{382FD2A1-F263-17B3-2F1B-250DB2556F05}"/>
              </a:ext>
            </a:extLst>
          </p:cNvPr>
          <p:cNvSpPr txBox="1">
            <a:spLocks noChangeArrowheads="1"/>
          </p:cNvSpPr>
          <p:nvPr/>
        </p:nvSpPr>
        <p:spPr bwMode="auto">
          <a:xfrm>
            <a:off x="320675" y="1845672"/>
            <a:ext cx="1803400" cy="1754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400">
                <a:solidFill>
                  <a:srgbClr val="FFFFFF"/>
                </a:solidFill>
                <a:latin typeface="Century Gothic" panose="020B0502020202020204" pitchFamily="34" charset="0"/>
                <a:ea typeface="ＭＳ Ｐゴシック" panose="020B0600070205080204" pitchFamily="34" charset="-128"/>
              </a:defRPr>
            </a:lvl1pPr>
            <a:lvl2pPr marL="742950" indent="-285750">
              <a:spcBef>
                <a:spcPct val="20000"/>
              </a:spcBef>
              <a:buFont typeface="Courier New" panose="02070309020205020404" pitchFamily="49" charset="0"/>
              <a:buChar char="o"/>
              <a:defRPr sz="1600">
                <a:solidFill>
                  <a:srgbClr val="FFFFFF"/>
                </a:solidFill>
                <a:latin typeface="Century Gothic" panose="020B050202020202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1600">
                <a:solidFill>
                  <a:srgbClr val="FFFFFF"/>
                </a:solidFill>
                <a:latin typeface="Century Gothic" panose="020B0502020202020204" pitchFamily="34" charset="0"/>
                <a:ea typeface="ＭＳ Ｐゴシック" panose="020B0600070205080204" pitchFamily="34" charset="-128"/>
              </a:defRPr>
            </a:lvl3pPr>
            <a:lvl4pPr marL="1600200" indent="-228600">
              <a:spcBef>
                <a:spcPct val="20000"/>
              </a:spcBef>
              <a:buFont typeface="Courier New" panose="02070309020205020404" pitchFamily="49" charset="0"/>
              <a:buChar char="o"/>
              <a:defRPr sz="1600">
                <a:solidFill>
                  <a:srgbClr val="FFFFFF"/>
                </a:solidFill>
                <a:latin typeface="Century Gothic" panose="020B050202020202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1600">
                <a:solidFill>
                  <a:srgbClr val="FFFFFF"/>
                </a:solidFill>
                <a:latin typeface="Century Gothic" panose="020B050202020202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1600">
                <a:solidFill>
                  <a:srgbClr val="FFFFFF"/>
                </a:solidFill>
                <a:latin typeface="Century Gothic" panose="020B050202020202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1600">
                <a:solidFill>
                  <a:srgbClr val="FFFFFF"/>
                </a:solidFill>
                <a:latin typeface="Century Gothic" panose="020B050202020202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1600">
                <a:solidFill>
                  <a:srgbClr val="FFFFFF"/>
                </a:solidFill>
                <a:latin typeface="Century Gothic" panose="020B050202020202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1600">
                <a:solidFill>
                  <a:srgbClr val="FFFFFF"/>
                </a:solidFill>
                <a:latin typeface="Century Gothic" panose="020B0502020202020204" pitchFamily="34" charset="0"/>
                <a:ea typeface="ＭＳ Ｐゴシック" panose="020B0600070205080204" pitchFamily="34" charset="-128"/>
              </a:defRPr>
            </a:lvl9pPr>
          </a:lstStyle>
          <a:p>
            <a:pPr>
              <a:spcBef>
                <a:spcPct val="0"/>
              </a:spcBef>
              <a:buFontTx/>
              <a:buNone/>
            </a:pPr>
            <a:r>
              <a:rPr lang="en-US" altLang="en-US" sz="1800" dirty="0">
                <a:solidFill>
                  <a:schemeClr val="tx1"/>
                </a:solidFill>
                <a:latin typeface="Calibri" panose="020F0502020204030204" pitchFamily="34" charset="0"/>
                <a:cs typeface="Calibri" panose="020F0502020204030204" pitchFamily="34" charset="0"/>
              </a:rPr>
              <a:t>The learning objective with respect to security depends on the employee’s role</a:t>
            </a:r>
          </a:p>
        </p:txBody>
      </p:sp>
      <p:sp>
        <p:nvSpPr>
          <p:cNvPr id="4" name="TextBox 3">
            <a:extLst>
              <a:ext uri="{FF2B5EF4-FFF2-40B4-BE49-F238E27FC236}">
                <a16:creationId xmlns:a16="http://schemas.microsoft.com/office/drawing/2014/main" id="{751D1C99-B960-572C-3E95-7B17F2BA24DB}"/>
              </a:ext>
            </a:extLst>
          </p:cNvPr>
          <p:cNvSpPr txBox="1"/>
          <p:nvPr/>
        </p:nvSpPr>
        <p:spPr bwMode="auto">
          <a:xfrm>
            <a:off x="1974592" y="3720509"/>
            <a:ext cx="2452687" cy="647700"/>
          </a:xfrm>
          <a:prstGeom prst="rect">
            <a:avLst/>
          </a:prstGeom>
          <a:noFill/>
          <a:ln>
            <a:noFill/>
          </a:ln>
        </p:spPr>
        <p:txBody>
          <a:bodyPr>
            <a:spAutoFit/>
          </a:bodyPr>
          <a:lstStyle/>
          <a:p>
            <a:pPr eaLnBrk="1" hangingPunct="1">
              <a:defRPr/>
            </a:pPr>
            <a:r>
              <a:rPr lang="en-US" dirty="0">
                <a:latin typeface="Calibri" panose="020F0502020204030204" pitchFamily="34" charset="0"/>
              </a:rPr>
              <a:t>Transition between awareness and training</a:t>
            </a:r>
          </a:p>
        </p:txBody>
      </p:sp>
      <p:sp>
        <p:nvSpPr>
          <p:cNvPr id="6" name="TextBox 5">
            <a:extLst>
              <a:ext uri="{FF2B5EF4-FFF2-40B4-BE49-F238E27FC236}">
                <a16:creationId xmlns:a16="http://schemas.microsoft.com/office/drawing/2014/main" id="{7744DDC3-07E9-61CE-31BA-480413360C29}"/>
              </a:ext>
            </a:extLst>
          </p:cNvPr>
          <p:cNvSpPr txBox="1"/>
          <p:nvPr/>
        </p:nvSpPr>
        <p:spPr bwMode="auto">
          <a:xfrm>
            <a:off x="6356350" y="2722765"/>
            <a:ext cx="2109788" cy="369888"/>
          </a:xfrm>
          <a:prstGeom prst="rect">
            <a:avLst/>
          </a:prstGeom>
          <a:noFill/>
          <a:ln>
            <a:noFill/>
          </a:ln>
        </p:spPr>
        <p:txBody>
          <a:bodyPr wrap="none">
            <a:spAutoFit/>
          </a:bodyPr>
          <a:lstStyle/>
          <a:p>
            <a:pPr eaLnBrk="1" hangingPunct="1">
              <a:defRPr/>
            </a:pPr>
            <a:r>
              <a:rPr lang="en-US" dirty="0">
                <a:latin typeface="Calibri" panose="020F0502020204030204" pitchFamily="34" charset="0"/>
              </a:rPr>
              <a:t>Why: Understanding</a:t>
            </a:r>
          </a:p>
        </p:txBody>
      </p:sp>
      <p:sp>
        <p:nvSpPr>
          <p:cNvPr id="8" name="TextBox 7">
            <a:extLst>
              <a:ext uri="{FF2B5EF4-FFF2-40B4-BE49-F238E27FC236}">
                <a16:creationId xmlns:a16="http://schemas.microsoft.com/office/drawing/2014/main" id="{2CB20366-CCD7-EBA6-2B26-C6102852E1C9}"/>
              </a:ext>
            </a:extLst>
          </p:cNvPr>
          <p:cNvSpPr txBox="1"/>
          <p:nvPr/>
        </p:nvSpPr>
        <p:spPr bwMode="auto">
          <a:xfrm>
            <a:off x="6356350" y="4044359"/>
            <a:ext cx="1100138" cy="369887"/>
          </a:xfrm>
          <a:prstGeom prst="rect">
            <a:avLst/>
          </a:prstGeom>
          <a:noFill/>
          <a:ln>
            <a:noFill/>
          </a:ln>
        </p:spPr>
        <p:txBody>
          <a:bodyPr wrap="none">
            <a:spAutoFit/>
          </a:bodyPr>
          <a:lstStyle/>
          <a:p>
            <a:pPr eaLnBrk="1" hangingPunct="1">
              <a:defRPr/>
            </a:pPr>
            <a:r>
              <a:rPr lang="en-US" dirty="0">
                <a:latin typeface="Calibri" panose="020F0502020204030204" pitchFamily="34" charset="0"/>
              </a:rPr>
              <a:t>How: Skill</a:t>
            </a:r>
          </a:p>
        </p:txBody>
      </p:sp>
      <p:sp>
        <p:nvSpPr>
          <p:cNvPr id="9" name="TextBox 8">
            <a:extLst>
              <a:ext uri="{FF2B5EF4-FFF2-40B4-BE49-F238E27FC236}">
                <a16:creationId xmlns:a16="http://schemas.microsoft.com/office/drawing/2014/main" id="{F6138FC7-2BF1-CE35-29E8-40144304817A}"/>
              </a:ext>
            </a:extLst>
          </p:cNvPr>
          <p:cNvSpPr txBox="1"/>
          <p:nvPr/>
        </p:nvSpPr>
        <p:spPr bwMode="auto">
          <a:xfrm>
            <a:off x="6356350" y="5181008"/>
            <a:ext cx="1924050" cy="369888"/>
          </a:xfrm>
          <a:prstGeom prst="rect">
            <a:avLst/>
          </a:prstGeom>
          <a:noFill/>
          <a:ln>
            <a:noFill/>
          </a:ln>
        </p:spPr>
        <p:txBody>
          <a:bodyPr wrap="none">
            <a:spAutoFit/>
          </a:bodyPr>
          <a:lstStyle/>
          <a:p>
            <a:pPr eaLnBrk="1" hangingPunct="1">
              <a:defRPr/>
            </a:pPr>
            <a:r>
              <a:rPr lang="en-US" dirty="0">
                <a:latin typeface="Calibri" panose="020F0502020204030204" pitchFamily="34" charset="0"/>
              </a:rPr>
              <a:t>What: Recognition</a:t>
            </a:r>
          </a:p>
        </p:txBody>
      </p:sp>
      <p:sp>
        <p:nvSpPr>
          <p:cNvPr id="12" name="TextBox 11">
            <a:extLst>
              <a:ext uri="{FF2B5EF4-FFF2-40B4-BE49-F238E27FC236}">
                <a16:creationId xmlns:a16="http://schemas.microsoft.com/office/drawing/2014/main" id="{503BB52F-E661-9692-82D2-7FA5D17388A6}"/>
              </a:ext>
            </a:extLst>
          </p:cNvPr>
          <p:cNvSpPr txBox="1"/>
          <p:nvPr/>
        </p:nvSpPr>
        <p:spPr>
          <a:xfrm>
            <a:off x="7884368" y="6170783"/>
            <a:ext cx="671979" cy="369332"/>
          </a:xfrm>
          <a:prstGeom prst="rect">
            <a:avLst/>
          </a:prstGeom>
          <a:noFill/>
        </p:spPr>
        <p:txBody>
          <a:bodyPr wrap="none" rtlCol="0">
            <a:spAutoFit/>
          </a:bodyPr>
          <a:lstStyle/>
          <a:p>
            <a:r>
              <a:rPr lang="en-US" dirty="0"/>
              <a:t>SJW</a:t>
            </a:r>
          </a:p>
        </p:txBody>
      </p:sp>
    </p:spTree>
    <p:extLst>
      <p:ext uri="{BB962C8B-B14F-4D97-AF65-F5344CB8AC3E}">
        <p14:creationId xmlns:p14="http://schemas.microsoft.com/office/powerpoint/2010/main" val="37787879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Content Placeholder 2">
            <a:extLst>
              <a:ext uri="{FF2B5EF4-FFF2-40B4-BE49-F238E27FC236}">
                <a16:creationId xmlns:a16="http://schemas.microsoft.com/office/drawing/2014/main" id="{5538BBE1-DCF0-7EE6-D6F5-5733EA92F97C}"/>
              </a:ext>
            </a:extLst>
          </p:cNvPr>
          <p:cNvSpPr>
            <a:spLocks noGrp="1"/>
          </p:cNvSpPr>
          <p:nvPr>
            <p:ph idx="1"/>
          </p:nvPr>
        </p:nvSpPr>
        <p:spPr>
          <a:xfrm>
            <a:off x="457200" y="1046018"/>
            <a:ext cx="6538913" cy="3719945"/>
          </a:xfrm>
        </p:spPr>
        <p:txBody>
          <a:bodyPr/>
          <a:lstStyle/>
          <a:p>
            <a:pPr eaLnBrk="1" hangingPunct="1"/>
            <a:r>
              <a:rPr lang="en-US" altLang="en-US" sz="2400" dirty="0"/>
              <a:t>If you think technology can solve your security problems, then you don't understand the problems and you don't understand the technology.  </a:t>
            </a:r>
            <a:r>
              <a:rPr lang="en-US" altLang="en-US" sz="2400" dirty="0">
                <a:hlinkClick r:id="rId3"/>
              </a:rPr>
              <a:t>Bruce Schneier </a:t>
            </a:r>
            <a:r>
              <a:rPr lang="en-US" altLang="en-US" sz="2400" dirty="0">
                <a:hlinkClick r:id="rId4"/>
              </a:rPr>
              <a:t>/</a:t>
            </a:r>
            <a:r>
              <a:rPr lang="en-US" altLang="en-US" sz="2400" dirty="0"/>
              <a:t> </a:t>
            </a:r>
          </a:p>
          <a:p>
            <a:pPr eaLnBrk="1" hangingPunct="1"/>
            <a:r>
              <a:rPr lang="en-US" altLang="en-US" sz="2400" dirty="0"/>
              <a:t>Mr. Schneier said the attacks are more like a traditional con game than a technically sophisticated intrusion. “This is hacking the person,” he said. “It’s not hacking the computer.”  </a:t>
            </a:r>
            <a:r>
              <a:rPr lang="en-US" altLang="en-US" sz="2400" dirty="0">
                <a:hlinkClick r:id="rId5"/>
              </a:rPr>
              <a:t>(NY Times  6/2/2011)</a:t>
            </a:r>
            <a:endParaRPr lang="en-US" altLang="en-US" sz="2400" dirty="0"/>
          </a:p>
          <a:p>
            <a:pPr eaLnBrk="1" hangingPunct="1"/>
            <a:r>
              <a:rPr lang="en-US" altLang="en-US" sz="2400" dirty="0"/>
              <a:t>“People often represent the weakest link in the security chain and are chronically responsible for the failure of security systems.”</a:t>
            </a:r>
          </a:p>
          <a:p>
            <a:pPr eaLnBrk="1" hangingPunct="1"/>
            <a:endParaRPr lang="en-US" altLang="en-US" sz="2400" dirty="0"/>
          </a:p>
        </p:txBody>
      </p:sp>
      <p:sp>
        <p:nvSpPr>
          <p:cNvPr id="19460" name="Slide Number Placeholder 3">
            <a:extLst>
              <a:ext uri="{FF2B5EF4-FFF2-40B4-BE49-F238E27FC236}">
                <a16:creationId xmlns:a16="http://schemas.microsoft.com/office/drawing/2014/main" id="{9D4A2216-1603-47AF-670B-B0D9F7C3587D}"/>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2400">
                <a:solidFill>
                  <a:srgbClr val="FFFFFF"/>
                </a:solidFill>
                <a:latin typeface="Century Gothic" panose="020B0502020202020204" pitchFamily="34" charset="0"/>
                <a:ea typeface="ＭＳ Ｐゴシック" panose="020B0600070205080204" pitchFamily="34" charset="-128"/>
              </a:defRPr>
            </a:lvl1pPr>
            <a:lvl2pPr marL="742950" indent="-285750">
              <a:spcBef>
                <a:spcPct val="20000"/>
              </a:spcBef>
              <a:buFont typeface="Courier New" panose="02070309020205020404" pitchFamily="49" charset="0"/>
              <a:buChar char="o"/>
              <a:defRPr sz="1600">
                <a:solidFill>
                  <a:srgbClr val="FFFFFF"/>
                </a:solidFill>
                <a:latin typeface="Century Gothic" panose="020B050202020202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1600">
                <a:solidFill>
                  <a:srgbClr val="FFFFFF"/>
                </a:solidFill>
                <a:latin typeface="Century Gothic" panose="020B0502020202020204" pitchFamily="34" charset="0"/>
                <a:ea typeface="ＭＳ Ｐゴシック" panose="020B0600070205080204" pitchFamily="34" charset="-128"/>
              </a:defRPr>
            </a:lvl3pPr>
            <a:lvl4pPr marL="1600200" indent="-228600">
              <a:spcBef>
                <a:spcPct val="20000"/>
              </a:spcBef>
              <a:buFont typeface="Courier New" panose="02070309020205020404" pitchFamily="49" charset="0"/>
              <a:buChar char="o"/>
              <a:defRPr sz="1600">
                <a:solidFill>
                  <a:srgbClr val="FFFFFF"/>
                </a:solidFill>
                <a:latin typeface="Century Gothic" panose="020B050202020202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1600">
                <a:solidFill>
                  <a:srgbClr val="FFFFFF"/>
                </a:solidFill>
                <a:latin typeface="Century Gothic" panose="020B050202020202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1600">
                <a:solidFill>
                  <a:srgbClr val="FFFFFF"/>
                </a:solidFill>
                <a:latin typeface="Century Gothic" panose="020B050202020202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1600">
                <a:solidFill>
                  <a:srgbClr val="FFFFFF"/>
                </a:solidFill>
                <a:latin typeface="Century Gothic" panose="020B050202020202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1600">
                <a:solidFill>
                  <a:srgbClr val="FFFFFF"/>
                </a:solidFill>
                <a:latin typeface="Century Gothic" panose="020B050202020202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1600">
                <a:solidFill>
                  <a:srgbClr val="FFFFFF"/>
                </a:solidFill>
                <a:latin typeface="Century Gothic" panose="020B0502020202020204" pitchFamily="34" charset="0"/>
                <a:ea typeface="ＭＳ Ｐゴシック" panose="020B0600070205080204" pitchFamily="34" charset="-128"/>
              </a:defRPr>
            </a:lvl9pPr>
          </a:lstStyle>
          <a:p>
            <a:pPr>
              <a:spcBef>
                <a:spcPct val="0"/>
              </a:spcBef>
              <a:buFontTx/>
              <a:buNone/>
            </a:pPr>
            <a:fld id="{02CF4229-733D-4090-A669-A28D35689E31}" type="slidenum">
              <a:rPr lang="en-US" altLang="en-US" sz="1200" smtClean="0"/>
              <a:pPr>
                <a:spcBef>
                  <a:spcPct val="0"/>
                </a:spcBef>
                <a:buFontTx/>
                <a:buNone/>
              </a:pPr>
              <a:t>2</a:t>
            </a:fld>
            <a:endParaRPr lang="en-US" altLang="en-US" sz="1200"/>
          </a:p>
        </p:txBody>
      </p:sp>
      <p:pic>
        <p:nvPicPr>
          <p:cNvPr id="19462" name="Picture 2" descr="http://www.mindparts.org/blog_images/pogo.jpg">
            <a:extLst>
              <a:ext uri="{FF2B5EF4-FFF2-40B4-BE49-F238E27FC236}">
                <a16:creationId xmlns:a16="http://schemas.microsoft.com/office/drawing/2014/main" id="{1E1D0676-3F03-22F0-3803-14B7D3C1498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22343" y="1199408"/>
            <a:ext cx="1924050" cy="2932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63" name="TextBox 2">
            <a:extLst>
              <a:ext uri="{FF2B5EF4-FFF2-40B4-BE49-F238E27FC236}">
                <a16:creationId xmlns:a16="http://schemas.microsoft.com/office/drawing/2014/main" id="{6F122875-0CB3-7766-6537-442DCAACF11C}"/>
              </a:ext>
            </a:extLst>
          </p:cNvPr>
          <p:cNvSpPr txBox="1">
            <a:spLocks noChangeArrowheads="1"/>
          </p:cNvSpPr>
          <p:nvPr/>
        </p:nvSpPr>
        <p:spPr bwMode="auto">
          <a:xfrm flipH="1">
            <a:off x="7097044" y="4131520"/>
            <a:ext cx="19240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400">
                <a:solidFill>
                  <a:srgbClr val="FFFFFF"/>
                </a:solidFill>
                <a:latin typeface="Century Gothic" panose="020B0502020202020204" pitchFamily="34" charset="0"/>
                <a:ea typeface="ＭＳ Ｐゴシック" panose="020B0600070205080204" pitchFamily="34" charset="-128"/>
              </a:defRPr>
            </a:lvl1pPr>
            <a:lvl2pPr marL="742950" indent="-285750">
              <a:spcBef>
                <a:spcPct val="20000"/>
              </a:spcBef>
              <a:buFont typeface="Courier New" panose="02070309020205020404" pitchFamily="49" charset="0"/>
              <a:buChar char="o"/>
              <a:defRPr sz="1600">
                <a:solidFill>
                  <a:srgbClr val="FFFFFF"/>
                </a:solidFill>
                <a:latin typeface="Century Gothic" panose="020B050202020202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1600">
                <a:solidFill>
                  <a:srgbClr val="FFFFFF"/>
                </a:solidFill>
                <a:latin typeface="Century Gothic" panose="020B0502020202020204" pitchFamily="34" charset="0"/>
                <a:ea typeface="ＭＳ Ｐゴシック" panose="020B0600070205080204" pitchFamily="34" charset="-128"/>
              </a:defRPr>
            </a:lvl3pPr>
            <a:lvl4pPr marL="1600200" indent="-228600">
              <a:spcBef>
                <a:spcPct val="20000"/>
              </a:spcBef>
              <a:buFont typeface="Courier New" panose="02070309020205020404" pitchFamily="49" charset="0"/>
              <a:buChar char="o"/>
              <a:defRPr sz="1600">
                <a:solidFill>
                  <a:srgbClr val="FFFFFF"/>
                </a:solidFill>
                <a:latin typeface="Century Gothic" panose="020B050202020202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1600">
                <a:solidFill>
                  <a:srgbClr val="FFFFFF"/>
                </a:solidFill>
                <a:latin typeface="Century Gothic" panose="020B050202020202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1600">
                <a:solidFill>
                  <a:srgbClr val="FFFFFF"/>
                </a:solidFill>
                <a:latin typeface="Century Gothic" panose="020B050202020202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1600">
                <a:solidFill>
                  <a:srgbClr val="FFFFFF"/>
                </a:solidFill>
                <a:latin typeface="Century Gothic" panose="020B050202020202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1600">
                <a:solidFill>
                  <a:srgbClr val="FFFFFF"/>
                </a:solidFill>
                <a:latin typeface="Century Gothic" panose="020B050202020202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1600">
                <a:solidFill>
                  <a:srgbClr val="FFFFFF"/>
                </a:solidFill>
                <a:latin typeface="Century Gothic" panose="020B0502020202020204" pitchFamily="34" charset="0"/>
                <a:ea typeface="ＭＳ Ｐゴシック" panose="020B0600070205080204" pitchFamily="34" charset="-128"/>
              </a:defRPr>
            </a:lvl9pPr>
          </a:lstStyle>
          <a:p>
            <a:pPr>
              <a:spcBef>
                <a:spcPct val="0"/>
              </a:spcBef>
              <a:buFontTx/>
              <a:buNone/>
            </a:pPr>
            <a:r>
              <a:rPr lang="en-US" altLang="en-US" sz="1800" dirty="0">
                <a:solidFill>
                  <a:schemeClr val="tx1"/>
                </a:solidFill>
                <a:latin typeface="Arial" panose="020B0604020202020204" pitchFamily="34" charset="0"/>
              </a:rPr>
              <a:t>Walt Kelly, Pogo</a:t>
            </a:r>
          </a:p>
        </p:txBody>
      </p:sp>
      <p:sp>
        <p:nvSpPr>
          <p:cNvPr id="5" name="TextBox 4">
            <a:extLst>
              <a:ext uri="{FF2B5EF4-FFF2-40B4-BE49-F238E27FC236}">
                <a16:creationId xmlns:a16="http://schemas.microsoft.com/office/drawing/2014/main" id="{D0599FF2-5E35-82A4-8DF1-CA63B773E2EF}"/>
              </a:ext>
            </a:extLst>
          </p:cNvPr>
          <p:cNvSpPr txBox="1"/>
          <p:nvPr/>
        </p:nvSpPr>
        <p:spPr>
          <a:xfrm>
            <a:off x="7884368" y="6170783"/>
            <a:ext cx="671979" cy="369332"/>
          </a:xfrm>
          <a:prstGeom prst="rect">
            <a:avLst/>
          </a:prstGeom>
          <a:noFill/>
        </p:spPr>
        <p:txBody>
          <a:bodyPr wrap="none" rtlCol="0">
            <a:spAutoFit/>
          </a:bodyPr>
          <a:lstStyle/>
          <a:p>
            <a:r>
              <a:rPr lang="en-US" dirty="0"/>
              <a:t>SJW</a:t>
            </a:r>
          </a:p>
        </p:txBody>
      </p:sp>
      <p:sp>
        <p:nvSpPr>
          <p:cNvPr id="7" name="Title 1">
            <a:extLst>
              <a:ext uri="{FF2B5EF4-FFF2-40B4-BE49-F238E27FC236}">
                <a16:creationId xmlns:a16="http://schemas.microsoft.com/office/drawing/2014/main" id="{22985715-8566-4470-B949-9FA0C2EC562E}"/>
              </a:ext>
            </a:extLst>
          </p:cNvPr>
          <p:cNvSpPr>
            <a:spLocks noGrp="1"/>
          </p:cNvSpPr>
          <p:nvPr>
            <p:ph type="title"/>
          </p:nvPr>
        </p:nvSpPr>
        <p:spPr>
          <a:xfrm>
            <a:off x="457200" y="189702"/>
            <a:ext cx="8229600" cy="590349"/>
          </a:xfrm>
          <a:noFill/>
          <a:ln>
            <a:noFill/>
          </a:ln>
        </p:spPr>
        <p:txBody>
          <a:bodyPr lIns="0" tIns="18000" rIns="0" bIns="18000" anchor="ctr" anchorCtr="0">
            <a:spAutoFit/>
          </a:bodyPr>
          <a:lstStyle/>
          <a:p>
            <a:r>
              <a:rPr lang="en-US" sz="3600">
                <a:latin typeface="+mj-lt"/>
              </a:rPr>
              <a:t>Quotes from Bruce Schneier</a:t>
            </a:r>
            <a:endParaRPr lang="en-US" sz="3600" dirty="0">
              <a:latin typeface="+mj-lt"/>
            </a:endParaRPr>
          </a:p>
        </p:txBody>
      </p:sp>
    </p:spTree>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90073"/>
            <a:ext cx="8229600" cy="590349"/>
          </a:xfrm>
        </p:spPr>
        <p:txBody>
          <a:bodyPr lIns="0" tIns="18000" rIns="0" bIns="18000" anchor="ctr" anchorCtr="0">
            <a:spAutoFit/>
          </a:bodyPr>
          <a:lstStyle/>
          <a:p>
            <a:r>
              <a:rPr lang="en-US" dirty="0"/>
              <a:t>Table 17.1</a:t>
            </a:r>
          </a:p>
        </p:txBody>
      </p:sp>
      <p:sp>
        <p:nvSpPr>
          <p:cNvPr id="7" name="Content Placeholder 6">
            <a:extLst>
              <a:ext uri="{FF2B5EF4-FFF2-40B4-BE49-F238E27FC236}">
                <a16:creationId xmlns:a16="http://schemas.microsoft.com/office/drawing/2014/main" id="{893BD7AE-6992-4F36-7903-E0F49BAFE12C}"/>
              </a:ext>
            </a:extLst>
          </p:cNvPr>
          <p:cNvSpPr>
            <a:spLocks noGrp="1"/>
          </p:cNvSpPr>
          <p:nvPr>
            <p:ph sz="quarter" idx="13"/>
          </p:nvPr>
        </p:nvSpPr>
        <p:spPr>
          <a:xfrm>
            <a:off x="457200" y="1057732"/>
            <a:ext cx="8229600" cy="405683"/>
          </a:xfrm>
        </p:spPr>
        <p:txBody>
          <a:bodyPr lIns="0" tIns="18000" rIns="0" bIns="18000" anchor="ctr" anchorCtr="0">
            <a:spAutoFit/>
          </a:bodyPr>
          <a:lstStyle/>
          <a:p>
            <a:pPr marL="0" indent="0">
              <a:buNone/>
            </a:pPr>
            <a:r>
              <a:rPr lang="en-US" dirty="0">
                <a:latin typeface="Arial" panose="020B0604020202020204" pitchFamily="34" charset="0"/>
                <a:cs typeface="Arial" panose="020B0604020202020204" pitchFamily="34" charset="0"/>
              </a:rPr>
              <a:t>Comparative Framework</a:t>
            </a:r>
          </a:p>
        </p:txBody>
      </p:sp>
      <p:graphicFrame>
        <p:nvGraphicFramePr>
          <p:cNvPr id="8" name="Table 7">
            <a:extLst>
              <a:ext uri="{FF2B5EF4-FFF2-40B4-BE49-F238E27FC236}">
                <a16:creationId xmlns:a16="http://schemas.microsoft.com/office/drawing/2014/main" id="{C16EB65C-7425-1325-270E-A10FAB5987BF}"/>
              </a:ext>
            </a:extLst>
          </p:cNvPr>
          <p:cNvGraphicFramePr>
            <a:graphicFrameLocks noGrp="1"/>
          </p:cNvGraphicFramePr>
          <p:nvPr>
            <p:extLst>
              <p:ext uri="{D42A27DB-BD31-4B8C-83A1-F6EECF244321}">
                <p14:modId xmlns:p14="http://schemas.microsoft.com/office/powerpoint/2010/main" val="4149887365"/>
              </p:ext>
            </p:extLst>
          </p:nvPr>
        </p:nvGraphicFramePr>
        <p:xfrm>
          <a:off x="457200" y="1725328"/>
          <a:ext cx="8229600" cy="4277014"/>
        </p:xfrm>
        <a:graphic>
          <a:graphicData uri="http://schemas.openxmlformats.org/drawingml/2006/table">
            <a:tbl>
              <a:tblPr firstRow="1" firstCol="1" bandRow="1">
                <a:tableStyleId>{2D5ABB26-0587-4C30-8999-92F81FD0307C}</a:tableStyleId>
              </a:tblPr>
              <a:tblGrid>
                <a:gridCol w="1917865">
                  <a:extLst>
                    <a:ext uri="{9D8B030D-6E8A-4147-A177-3AD203B41FA5}">
                      <a16:colId xmlns:a16="http://schemas.microsoft.com/office/drawing/2014/main" val="2389214719"/>
                    </a:ext>
                  </a:extLst>
                </a:gridCol>
                <a:gridCol w="1757548">
                  <a:extLst>
                    <a:ext uri="{9D8B030D-6E8A-4147-A177-3AD203B41FA5}">
                      <a16:colId xmlns:a16="http://schemas.microsoft.com/office/drawing/2014/main" val="3482016549"/>
                    </a:ext>
                  </a:extLst>
                </a:gridCol>
                <a:gridCol w="2220686">
                  <a:extLst>
                    <a:ext uri="{9D8B030D-6E8A-4147-A177-3AD203B41FA5}">
                      <a16:colId xmlns:a16="http://schemas.microsoft.com/office/drawing/2014/main" val="3443763916"/>
                    </a:ext>
                  </a:extLst>
                </a:gridCol>
                <a:gridCol w="2333501">
                  <a:extLst>
                    <a:ext uri="{9D8B030D-6E8A-4147-A177-3AD203B41FA5}">
                      <a16:colId xmlns:a16="http://schemas.microsoft.com/office/drawing/2014/main" val="3933924669"/>
                    </a:ext>
                  </a:extLst>
                </a:gridCol>
              </a:tblGrid>
              <a:tr h="410644">
                <a:tc>
                  <a:txBody>
                    <a:bodyPr/>
                    <a:lstStyle/>
                    <a:p>
                      <a:pPr algn="ctr"/>
                      <a:r>
                        <a:rPr lang="en-US" sz="100" b="1" noProof="0" dirty="0">
                          <a:solidFill>
                            <a:schemeClr val="bg1"/>
                          </a:solidFill>
                          <a:latin typeface="Arial" panose="020B0604020202020204" pitchFamily="34" charset="0"/>
                          <a:cs typeface="Arial" panose="020B0604020202020204" pitchFamily="34" charset="0"/>
                        </a:rPr>
                        <a:t>Blank</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US" sz="1600" b="1" noProof="0" dirty="0">
                          <a:solidFill>
                            <a:schemeClr val="bg1"/>
                          </a:solidFill>
                          <a:latin typeface="Arial" panose="020B0604020202020204" pitchFamily="34" charset="0"/>
                          <a:cs typeface="Arial" panose="020B0604020202020204" pitchFamily="34" charset="0"/>
                        </a:rPr>
                        <a:t>Awareness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US" sz="1600" b="1" noProof="0" dirty="0">
                          <a:solidFill>
                            <a:schemeClr val="bg1"/>
                          </a:solidFill>
                          <a:latin typeface="Arial" panose="020B0604020202020204" pitchFamily="34" charset="0"/>
                          <a:cs typeface="Arial" panose="020B0604020202020204" pitchFamily="34" charset="0"/>
                        </a:rPr>
                        <a:t>Training</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US" sz="1600" b="1" noProof="0" dirty="0">
                          <a:solidFill>
                            <a:schemeClr val="bg1"/>
                          </a:solidFill>
                          <a:latin typeface="Arial" panose="020B0604020202020204" pitchFamily="34" charset="0"/>
                          <a:cs typeface="Arial" panose="020B0604020202020204" pitchFamily="34" charset="0"/>
                        </a:rPr>
                        <a:t>Education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643143323"/>
                  </a:ext>
                </a:extLst>
              </a:tr>
              <a:tr h="398285">
                <a:tc>
                  <a:txBody>
                    <a:bodyPr/>
                    <a:lstStyle/>
                    <a:p>
                      <a:r>
                        <a:rPr lang="en-US" sz="1600" b="1" noProof="0" dirty="0">
                          <a:solidFill>
                            <a:schemeClr val="tx1"/>
                          </a:solidFill>
                          <a:latin typeface="Arial" panose="020B0604020202020204" pitchFamily="34" charset="0"/>
                          <a:cs typeface="Arial" panose="020B0604020202020204" pitchFamily="34" charset="0"/>
                        </a:rPr>
                        <a:t>Attribute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4EAE4"/>
                    </a:solidFill>
                  </a:tcPr>
                </a:tc>
                <a:tc>
                  <a:txBody>
                    <a:bodyPr/>
                    <a:lstStyle/>
                    <a:p>
                      <a:r>
                        <a:rPr lang="en-US" sz="1600" noProof="0" dirty="0">
                          <a:latin typeface="Arial" panose="020B0604020202020204" pitchFamily="34" charset="0"/>
                          <a:cs typeface="Arial" panose="020B0604020202020204" pitchFamily="34" charset="0"/>
                        </a:rPr>
                        <a:t>“What”</a:t>
                      </a:r>
                      <a:endParaRPr lang="en-US" sz="1600" noProof="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4EAE4"/>
                    </a:solidFill>
                  </a:tcPr>
                </a:tc>
                <a:tc>
                  <a:txBody>
                    <a:bodyPr/>
                    <a:lstStyle/>
                    <a:p>
                      <a:r>
                        <a:rPr lang="en-US" sz="1600" noProof="0" dirty="0">
                          <a:latin typeface="Arial" panose="020B0604020202020204" pitchFamily="34" charset="0"/>
                          <a:cs typeface="Arial" panose="020B0604020202020204" pitchFamily="34" charset="0"/>
                        </a:rPr>
                        <a:t>“How”</a:t>
                      </a:r>
                      <a:endParaRPr lang="en-US" sz="1600" noProof="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4EAE4"/>
                    </a:solidFill>
                  </a:tcPr>
                </a:tc>
                <a:tc>
                  <a:txBody>
                    <a:bodyPr/>
                    <a:lstStyle/>
                    <a:p>
                      <a:r>
                        <a:rPr lang="en-US" sz="1600" noProof="0" dirty="0">
                          <a:latin typeface="Arial" panose="020B0604020202020204" pitchFamily="34" charset="0"/>
                          <a:cs typeface="Arial" panose="020B0604020202020204" pitchFamily="34" charset="0"/>
                        </a:rPr>
                        <a:t>“Why”</a:t>
                      </a:r>
                      <a:endParaRPr lang="en-US" sz="1600" noProof="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4EAE4"/>
                    </a:solidFill>
                  </a:tcPr>
                </a:tc>
                <a:extLst>
                  <a:ext uri="{0D108BD9-81ED-4DB2-BD59-A6C34878D82A}">
                    <a16:rowId xmlns:a16="http://schemas.microsoft.com/office/drawing/2014/main" val="770162242"/>
                  </a:ext>
                </a:extLst>
              </a:tr>
              <a:tr h="360945">
                <a:tc>
                  <a:txBody>
                    <a:bodyPr/>
                    <a:lstStyle/>
                    <a:p>
                      <a:r>
                        <a:rPr lang="en-US" sz="1600" b="1" noProof="0" dirty="0">
                          <a:solidFill>
                            <a:schemeClr val="tx1"/>
                          </a:solidFill>
                          <a:latin typeface="Arial" panose="020B0604020202020204" pitchFamily="34" charset="0"/>
                          <a:cs typeface="Arial" panose="020B0604020202020204" pitchFamily="34" charset="0"/>
                        </a:rPr>
                        <a:t>Level</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4EAE4"/>
                    </a:solidFill>
                  </a:tcPr>
                </a:tc>
                <a:tc>
                  <a:txBody>
                    <a:bodyPr/>
                    <a:lstStyle/>
                    <a:p>
                      <a:r>
                        <a:rPr lang="en-US" sz="1600" noProof="0" dirty="0">
                          <a:latin typeface="Arial" panose="020B0604020202020204" pitchFamily="34" charset="0"/>
                          <a:cs typeface="Arial" panose="020B0604020202020204" pitchFamily="34" charset="0"/>
                        </a:rPr>
                        <a:t>Information</a:t>
                      </a:r>
                      <a:endParaRPr lang="en-US" sz="1600" noProof="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4EAE4"/>
                    </a:solidFill>
                  </a:tcPr>
                </a:tc>
                <a:tc>
                  <a:txBody>
                    <a:bodyPr/>
                    <a:lstStyle/>
                    <a:p>
                      <a:r>
                        <a:rPr lang="en-US" sz="1600" noProof="0" dirty="0">
                          <a:latin typeface="Arial" panose="020B0604020202020204" pitchFamily="34" charset="0"/>
                          <a:cs typeface="Arial" panose="020B0604020202020204" pitchFamily="34" charset="0"/>
                        </a:rPr>
                        <a:t>Knowledge</a:t>
                      </a:r>
                      <a:endParaRPr lang="en-US" sz="1600" noProof="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4EAE4"/>
                    </a:solidFill>
                  </a:tcPr>
                </a:tc>
                <a:tc>
                  <a:txBody>
                    <a:bodyPr/>
                    <a:lstStyle/>
                    <a:p>
                      <a:r>
                        <a:rPr lang="en-US" sz="1600" noProof="0" dirty="0">
                          <a:latin typeface="Arial" panose="020B0604020202020204" pitchFamily="34" charset="0"/>
                          <a:cs typeface="Arial" panose="020B0604020202020204" pitchFamily="34" charset="0"/>
                        </a:rPr>
                        <a:t>Insight</a:t>
                      </a:r>
                      <a:endParaRPr lang="en-US" sz="1600" noProof="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4EAE4"/>
                    </a:solidFill>
                  </a:tcPr>
                </a:tc>
                <a:extLst>
                  <a:ext uri="{0D108BD9-81ED-4DB2-BD59-A6C34878D82A}">
                    <a16:rowId xmlns:a16="http://schemas.microsoft.com/office/drawing/2014/main" val="356266081"/>
                  </a:ext>
                </a:extLst>
              </a:tr>
              <a:tr h="410731">
                <a:tc>
                  <a:txBody>
                    <a:bodyPr/>
                    <a:lstStyle/>
                    <a:p>
                      <a:r>
                        <a:rPr lang="en-US" sz="1600" b="1" noProof="0" dirty="0">
                          <a:solidFill>
                            <a:schemeClr val="tx1"/>
                          </a:solidFill>
                          <a:latin typeface="Arial" panose="020B0604020202020204" pitchFamily="34" charset="0"/>
                          <a:cs typeface="Arial" panose="020B0604020202020204" pitchFamily="34" charset="0"/>
                        </a:rPr>
                        <a:t>Objective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4EAE4"/>
                    </a:solidFill>
                  </a:tcPr>
                </a:tc>
                <a:tc>
                  <a:txBody>
                    <a:bodyPr/>
                    <a:lstStyle/>
                    <a:p>
                      <a:r>
                        <a:rPr lang="en-US" sz="1600" noProof="0" dirty="0">
                          <a:latin typeface="Arial" panose="020B0604020202020204" pitchFamily="34" charset="0"/>
                          <a:cs typeface="Arial" panose="020B0604020202020204" pitchFamily="34" charset="0"/>
                        </a:rPr>
                        <a:t>Recognition</a:t>
                      </a:r>
                      <a:endParaRPr lang="en-US" sz="1600" noProof="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4EAE4"/>
                    </a:solidFill>
                  </a:tcPr>
                </a:tc>
                <a:tc>
                  <a:txBody>
                    <a:bodyPr/>
                    <a:lstStyle/>
                    <a:p>
                      <a:r>
                        <a:rPr lang="en-US" sz="1600" noProof="0" dirty="0">
                          <a:latin typeface="Arial" panose="020B0604020202020204" pitchFamily="34" charset="0"/>
                          <a:cs typeface="Arial" panose="020B0604020202020204" pitchFamily="34" charset="0"/>
                        </a:rPr>
                        <a:t>Skill</a:t>
                      </a:r>
                      <a:endParaRPr lang="en-US" sz="1600" noProof="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4EAE4"/>
                    </a:solidFill>
                  </a:tcPr>
                </a:tc>
                <a:tc>
                  <a:txBody>
                    <a:bodyPr/>
                    <a:lstStyle/>
                    <a:p>
                      <a:r>
                        <a:rPr lang="en-US" sz="1600" noProof="0" dirty="0">
                          <a:latin typeface="Arial" panose="020B0604020202020204" pitchFamily="34" charset="0"/>
                          <a:cs typeface="Arial" panose="020B0604020202020204" pitchFamily="34" charset="0"/>
                        </a:rPr>
                        <a:t>Understanding</a:t>
                      </a:r>
                      <a:endParaRPr lang="en-US" sz="1600" noProof="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4EAE4"/>
                    </a:solidFill>
                  </a:tcPr>
                </a:tc>
                <a:extLst>
                  <a:ext uri="{0D108BD9-81ED-4DB2-BD59-A6C34878D82A}">
                    <a16:rowId xmlns:a16="http://schemas.microsoft.com/office/drawing/2014/main" val="668045561"/>
                  </a:ext>
                </a:extLst>
              </a:tr>
              <a:tr h="1376268">
                <a:tc>
                  <a:txBody>
                    <a:bodyPr/>
                    <a:lstStyle/>
                    <a:p>
                      <a:r>
                        <a:rPr lang="en-US" sz="1600" b="1" noProof="0" dirty="0">
                          <a:solidFill>
                            <a:schemeClr val="tx1"/>
                          </a:solidFill>
                          <a:latin typeface="Arial" panose="020B0604020202020204" pitchFamily="34" charset="0"/>
                          <a:cs typeface="Arial" panose="020B0604020202020204" pitchFamily="34" charset="0"/>
                        </a:rPr>
                        <a:t>Teaching method</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4EAE4"/>
                    </a:solidFill>
                  </a:tcPr>
                </a:tc>
                <a:tc>
                  <a:txBody>
                    <a:bodyPr/>
                    <a:lstStyle/>
                    <a:p>
                      <a:r>
                        <a:rPr lang="en-US" sz="1600" b="1" noProof="0" dirty="0">
                          <a:latin typeface="Arial" panose="020B0604020202020204" pitchFamily="34" charset="0"/>
                          <a:cs typeface="Arial" panose="020B0604020202020204" pitchFamily="34" charset="0"/>
                        </a:rPr>
                        <a:t>Media</a:t>
                      </a:r>
                    </a:p>
                    <a:p>
                      <a:r>
                        <a:rPr lang="en-US" sz="1600" noProof="0" dirty="0">
                          <a:latin typeface="Arial" panose="020B0604020202020204" pitchFamily="34" charset="0"/>
                          <a:cs typeface="Arial" panose="020B0604020202020204" pitchFamily="34" charset="0"/>
                        </a:rPr>
                        <a:t>—Videos </a:t>
                      </a:r>
                    </a:p>
                    <a:p>
                      <a:r>
                        <a:rPr lang="en-US" sz="1600" noProof="0" dirty="0">
                          <a:latin typeface="Arial" panose="020B0604020202020204" pitchFamily="34" charset="0"/>
                          <a:cs typeface="Arial" panose="020B0604020202020204" pitchFamily="34" charset="0"/>
                        </a:rPr>
                        <a:t>—Newsletters </a:t>
                      </a:r>
                    </a:p>
                    <a:p>
                      <a:r>
                        <a:rPr lang="en-US" sz="1600" noProof="0" dirty="0">
                          <a:latin typeface="Arial" panose="020B0604020202020204" pitchFamily="34" charset="0"/>
                          <a:cs typeface="Arial" panose="020B0604020202020204" pitchFamily="34" charset="0"/>
                        </a:rPr>
                        <a:t>—Posters, etc.</a:t>
                      </a:r>
                      <a:endParaRPr lang="en-US" sz="1600" noProof="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4EAE4"/>
                    </a:solidFill>
                  </a:tcPr>
                </a:tc>
                <a:tc>
                  <a:txBody>
                    <a:bodyPr/>
                    <a:lstStyle/>
                    <a:p>
                      <a:r>
                        <a:rPr lang="en-US" sz="1600" b="1" noProof="0" dirty="0">
                          <a:latin typeface="Arial" panose="020B0604020202020204" pitchFamily="34" charset="0"/>
                          <a:cs typeface="Arial" panose="020B0604020202020204" pitchFamily="34" charset="0"/>
                        </a:rPr>
                        <a:t>Practical instruction</a:t>
                      </a:r>
                      <a:r>
                        <a:rPr lang="en-US" sz="1600" noProof="0" dirty="0">
                          <a:latin typeface="Arial" panose="020B0604020202020204" pitchFamily="34" charset="0"/>
                          <a:cs typeface="Arial" panose="020B0604020202020204" pitchFamily="34" charset="0"/>
                        </a:rPr>
                        <a:t> —Lecture </a:t>
                      </a:r>
                    </a:p>
                    <a:p>
                      <a:pPr marL="231775" indent="-231775"/>
                      <a:r>
                        <a:rPr lang="en-US" sz="1600" noProof="0" dirty="0">
                          <a:latin typeface="Arial" panose="020B0604020202020204" pitchFamily="34" charset="0"/>
                          <a:cs typeface="Arial" panose="020B0604020202020204" pitchFamily="34" charset="0"/>
                        </a:rPr>
                        <a:t>—Case study workshop </a:t>
                      </a:r>
                    </a:p>
                    <a:p>
                      <a:r>
                        <a:rPr lang="en-US" sz="1600" noProof="0" dirty="0">
                          <a:latin typeface="Arial" panose="020B0604020202020204" pitchFamily="34" charset="0"/>
                          <a:cs typeface="Arial" panose="020B0604020202020204" pitchFamily="34" charset="0"/>
                        </a:rPr>
                        <a:t>—Hands-on practice</a:t>
                      </a:r>
                      <a:endParaRPr lang="en-US" sz="1600" noProof="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4EAE4"/>
                    </a:solidFill>
                  </a:tcPr>
                </a:tc>
                <a:tc>
                  <a:txBody>
                    <a:bodyPr/>
                    <a:lstStyle/>
                    <a:p>
                      <a:r>
                        <a:rPr lang="en-US" sz="1600" b="1" noProof="0" dirty="0">
                          <a:latin typeface="Arial" panose="020B0604020202020204" pitchFamily="34" charset="0"/>
                          <a:cs typeface="Arial" panose="020B0604020202020204" pitchFamily="34" charset="0"/>
                        </a:rPr>
                        <a:t>Theoretical instruction</a:t>
                      </a:r>
                      <a:endParaRPr lang="en-US" sz="1600" noProof="0" dirty="0">
                        <a:latin typeface="Arial" panose="020B0604020202020204" pitchFamily="34" charset="0"/>
                        <a:cs typeface="Arial" panose="020B0604020202020204" pitchFamily="34" charset="0"/>
                      </a:endParaRPr>
                    </a:p>
                    <a:p>
                      <a:r>
                        <a:rPr lang="en-US" sz="1600" noProof="0" dirty="0">
                          <a:latin typeface="Arial" panose="020B0604020202020204" pitchFamily="34" charset="0"/>
                          <a:cs typeface="Arial" panose="020B0604020202020204" pitchFamily="34" charset="0"/>
                        </a:rPr>
                        <a:t>—Discussion seminar —Background reading</a:t>
                      </a:r>
                      <a:endParaRPr lang="en-US" sz="1600" noProof="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4EAE4"/>
                    </a:solidFill>
                  </a:tcPr>
                </a:tc>
                <a:extLst>
                  <a:ext uri="{0D108BD9-81ED-4DB2-BD59-A6C34878D82A}">
                    <a16:rowId xmlns:a16="http://schemas.microsoft.com/office/drawing/2014/main" val="475036270"/>
                  </a:ext>
                </a:extLst>
              </a:tr>
              <a:tr h="862535">
                <a:tc>
                  <a:txBody>
                    <a:bodyPr/>
                    <a:lstStyle/>
                    <a:p>
                      <a:r>
                        <a:rPr lang="en-US" sz="1600" b="1" noProof="0" dirty="0">
                          <a:solidFill>
                            <a:schemeClr val="tx1"/>
                          </a:solidFill>
                          <a:latin typeface="Arial" panose="020B0604020202020204" pitchFamily="34" charset="0"/>
                          <a:cs typeface="Arial" panose="020B0604020202020204" pitchFamily="34" charset="0"/>
                        </a:rPr>
                        <a:t>Test measure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4EAE4"/>
                    </a:solidFill>
                  </a:tcPr>
                </a:tc>
                <a:tc>
                  <a:txBody>
                    <a:bodyPr/>
                    <a:lstStyle/>
                    <a:p>
                      <a:r>
                        <a:rPr lang="en-US" sz="1600" noProof="0" dirty="0">
                          <a:latin typeface="Arial" panose="020B0604020202020204" pitchFamily="34" charset="0"/>
                          <a:cs typeface="Arial" panose="020B0604020202020204" pitchFamily="34" charset="0"/>
                        </a:rPr>
                        <a:t>True/false Multiple choice (identify learning)</a:t>
                      </a:r>
                      <a:endParaRPr lang="en-US" sz="1600" noProof="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4EAE4"/>
                    </a:solidFill>
                  </a:tcPr>
                </a:tc>
                <a:tc>
                  <a:txBody>
                    <a:bodyPr/>
                    <a:lstStyle/>
                    <a:p>
                      <a:r>
                        <a:rPr lang="en-US" sz="1600" noProof="0" dirty="0">
                          <a:latin typeface="Arial" panose="020B0604020202020204" pitchFamily="34" charset="0"/>
                          <a:cs typeface="Arial" panose="020B0604020202020204" pitchFamily="34" charset="0"/>
                        </a:rPr>
                        <a:t>Problem solving (apply learning)</a:t>
                      </a:r>
                      <a:endParaRPr lang="en-US" sz="1600" noProof="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4EAE4"/>
                    </a:solidFill>
                  </a:tcPr>
                </a:tc>
                <a:tc>
                  <a:txBody>
                    <a:bodyPr/>
                    <a:lstStyle/>
                    <a:p>
                      <a:r>
                        <a:rPr lang="en-US" sz="1600" noProof="0" dirty="0">
                          <a:latin typeface="Arial" panose="020B0604020202020204" pitchFamily="34" charset="0"/>
                          <a:cs typeface="Arial" panose="020B0604020202020204" pitchFamily="34" charset="0"/>
                        </a:rPr>
                        <a:t>Essay (interpret learning)</a:t>
                      </a:r>
                      <a:endParaRPr lang="en-US" sz="1600" noProof="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4EAE4"/>
                    </a:solidFill>
                  </a:tcPr>
                </a:tc>
                <a:extLst>
                  <a:ext uri="{0D108BD9-81ED-4DB2-BD59-A6C34878D82A}">
                    <a16:rowId xmlns:a16="http://schemas.microsoft.com/office/drawing/2014/main" val="3518057487"/>
                  </a:ext>
                </a:extLst>
              </a:tr>
              <a:tr h="457606">
                <a:tc>
                  <a:txBody>
                    <a:bodyPr/>
                    <a:lstStyle/>
                    <a:p>
                      <a:r>
                        <a:rPr lang="en-US" sz="1600" b="1" noProof="0" dirty="0">
                          <a:solidFill>
                            <a:schemeClr val="tx1"/>
                          </a:solidFill>
                          <a:latin typeface="Arial" panose="020B0604020202020204" pitchFamily="34" charset="0"/>
                          <a:cs typeface="Arial" panose="020B0604020202020204" pitchFamily="34" charset="0"/>
                        </a:rPr>
                        <a:t>Impact timeframe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4EAE4"/>
                    </a:solidFill>
                  </a:tcPr>
                </a:tc>
                <a:tc>
                  <a:txBody>
                    <a:bodyPr/>
                    <a:lstStyle/>
                    <a:p>
                      <a:r>
                        <a:rPr lang="en-US" sz="1600" noProof="0" dirty="0">
                          <a:latin typeface="Arial" panose="020B0604020202020204" pitchFamily="34" charset="0"/>
                          <a:cs typeface="Arial" panose="020B0604020202020204" pitchFamily="34" charset="0"/>
                        </a:rPr>
                        <a:t>Short term</a:t>
                      </a:r>
                      <a:endParaRPr lang="en-US" sz="1600" noProof="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4EAE4"/>
                    </a:solidFill>
                  </a:tcPr>
                </a:tc>
                <a:tc>
                  <a:txBody>
                    <a:bodyPr/>
                    <a:lstStyle/>
                    <a:p>
                      <a:r>
                        <a:rPr lang="en-US" sz="1600" noProof="0" dirty="0">
                          <a:latin typeface="Arial" panose="020B0604020202020204" pitchFamily="34" charset="0"/>
                          <a:cs typeface="Arial" panose="020B0604020202020204" pitchFamily="34" charset="0"/>
                        </a:rPr>
                        <a:t>Intermediate</a:t>
                      </a:r>
                      <a:endParaRPr lang="en-US" sz="1600" noProof="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4EAE4"/>
                    </a:solidFill>
                  </a:tcPr>
                </a:tc>
                <a:tc>
                  <a:txBody>
                    <a:bodyPr/>
                    <a:lstStyle/>
                    <a:p>
                      <a:r>
                        <a:rPr lang="en-US" sz="1600" noProof="0" dirty="0">
                          <a:latin typeface="Arial" panose="020B0604020202020204" pitchFamily="34" charset="0"/>
                          <a:cs typeface="Arial" panose="020B0604020202020204" pitchFamily="34" charset="0"/>
                        </a:rPr>
                        <a:t>Long term</a:t>
                      </a:r>
                      <a:endParaRPr lang="en-US" sz="1600" noProof="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4EAE4"/>
                    </a:solidFill>
                  </a:tcPr>
                </a:tc>
                <a:extLst>
                  <a:ext uri="{0D108BD9-81ED-4DB2-BD59-A6C34878D82A}">
                    <a16:rowId xmlns:a16="http://schemas.microsoft.com/office/drawing/2014/main" val="3131552374"/>
                  </a:ext>
                </a:extLst>
              </a:tr>
            </a:tbl>
          </a:graphicData>
        </a:graphic>
      </p:graphicFrame>
    </p:spTree>
    <p:extLst>
      <p:ext uri="{BB962C8B-B14F-4D97-AF65-F5344CB8AC3E}">
        <p14:creationId xmlns:p14="http://schemas.microsoft.com/office/powerpoint/2010/main" val="20251991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80077"/>
            <a:ext cx="8229600" cy="590349"/>
          </a:xfrm>
        </p:spPr>
        <p:txBody>
          <a:bodyPr lIns="0" tIns="18000" rIns="0" bIns="18000" anchor="ctr" anchorCtr="0">
            <a:spAutoFit/>
          </a:bodyPr>
          <a:lstStyle/>
          <a:p>
            <a:r>
              <a:rPr lang="en-US" dirty="0"/>
              <a:t>Security Awareness </a:t>
            </a:r>
            <a:r>
              <a:rPr lang="en-US" sz="2800" dirty="0"/>
              <a:t>(1 of 4)</a:t>
            </a:r>
            <a:endParaRPr lang="en-US" sz="4400" dirty="0"/>
          </a:p>
        </p:txBody>
      </p:sp>
      <p:sp>
        <p:nvSpPr>
          <p:cNvPr id="3" name="Content Placeholder 2"/>
          <p:cNvSpPr>
            <a:spLocks noGrp="1"/>
          </p:cNvSpPr>
          <p:nvPr>
            <p:ph sz="quarter" idx="13"/>
          </p:nvPr>
        </p:nvSpPr>
        <p:spPr>
          <a:xfrm>
            <a:off x="457200" y="1047593"/>
            <a:ext cx="8224838" cy="2483175"/>
          </a:xfrm>
        </p:spPr>
        <p:txBody>
          <a:bodyPr wrap="square" lIns="0" tIns="18000" rIns="0" bIns="18000" anchor="ctr" anchorCtr="0">
            <a:spAutoFit/>
          </a:bodyPr>
          <a:lstStyle/>
          <a:p>
            <a:pPr marL="342900" indent="-342900">
              <a:spcBef>
                <a:spcPts val="600"/>
              </a:spcBef>
            </a:pPr>
            <a:r>
              <a:rPr lang="en-US" altLang="en-US" dirty="0">
                <a:latin typeface="Arial" panose="020B0604020202020204" pitchFamily="34" charset="0"/>
                <a:ea typeface="ＭＳ Ｐゴシック" panose="020B0600070205080204" pitchFamily="34" charset="-128"/>
                <a:cs typeface="Arial" panose="020B0604020202020204" pitchFamily="34" charset="0"/>
              </a:rPr>
              <a:t>Seeks to focus an individual’s attention on issue(s)</a:t>
            </a:r>
          </a:p>
          <a:p>
            <a:pPr marL="342900" indent="-342900">
              <a:spcBef>
                <a:spcPts val="600"/>
              </a:spcBef>
            </a:pPr>
            <a:r>
              <a:rPr lang="en-US" altLang="en-US" dirty="0">
                <a:latin typeface="Arial" panose="020B0604020202020204" pitchFamily="34" charset="0"/>
                <a:ea typeface="ＭＳ Ｐゴシック" panose="020B0600070205080204" pitchFamily="34" charset="-128"/>
                <a:cs typeface="Arial" panose="020B0604020202020204" pitchFamily="34" charset="0"/>
              </a:rPr>
              <a:t>A program that continually pushes the security message to users in various formats</a:t>
            </a:r>
          </a:p>
          <a:p>
            <a:pPr marL="342900" indent="-342900">
              <a:spcBef>
                <a:spcPts val="600"/>
              </a:spcBef>
            </a:pPr>
            <a:r>
              <a:rPr lang="en-US" altLang="en-US" dirty="0">
                <a:latin typeface="Arial" panose="020B0604020202020204" pitchFamily="34" charset="0"/>
                <a:ea typeface="ＭＳ Ｐゴシック" panose="020B0600070205080204" pitchFamily="34" charset="-128"/>
                <a:cs typeface="Arial" panose="020B0604020202020204" pitchFamily="34" charset="0"/>
              </a:rPr>
              <a:t>Must be developed by every organization</a:t>
            </a:r>
          </a:p>
          <a:p>
            <a:pPr marL="342900" indent="-342900">
              <a:spcBef>
                <a:spcPts val="600"/>
              </a:spcBef>
            </a:pPr>
            <a:r>
              <a:rPr lang="en-US" altLang="en-US" dirty="0">
                <a:latin typeface="Arial" panose="020B0604020202020204" pitchFamily="34" charset="0"/>
                <a:ea typeface="ＭＳ Ｐゴシック" panose="020B0600070205080204" pitchFamily="34" charset="-128"/>
                <a:cs typeface="Arial" panose="020B0604020202020204" pitchFamily="34" charset="0"/>
              </a:rPr>
              <a:t>Must be ongoing, focused on the behavior of various categories of people, monitored, and evaluated</a:t>
            </a:r>
          </a:p>
        </p:txBody>
      </p:sp>
    </p:spTree>
    <p:extLst>
      <p:ext uri="{BB962C8B-B14F-4D97-AF65-F5344CB8AC3E}">
        <p14:creationId xmlns:p14="http://schemas.microsoft.com/office/powerpoint/2010/main" val="22053623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80077"/>
            <a:ext cx="8229600" cy="590349"/>
          </a:xfrm>
        </p:spPr>
        <p:txBody>
          <a:bodyPr lIns="0" tIns="18000" rIns="0" bIns="18000" anchor="ctr" anchorCtr="0">
            <a:spAutoFit/>
          </a:bodyPr>
          <a:lstStyle/>
          <a:p>
            <a:r>
              <a:rPr lang="en-US" dirty="0"/>
              <a:t>Security Awareness </a:t>
            </a:r>
            <a:r>
              <a:rPr lang="en-US" sz="2800" dirty="0"/>
              <a:t>(2 of 4)</a:t>
            </a:r>
            <a:endParaRPr lang="en-US" sz="4400" dirty="0"/>
          </a:p>
        </p:txBody>
      </p:sp>
      <p:sp>
        <p:nvSpPr>
          <p:cNvPr id="3" name="Content Placeholder 2"/>
          <p:cNvSpPr>
            <a:spLocks noGrp="1"/>
          </p:cNvSpPr>
          <p:nvPr>
            <p:ph sz="quarter" idx="13"/>
          </p:nvPr>
        </p:nvSpPr>
        <p:spPr>
          <a:xfrm>
            <a:off x="466824" y="1037055"/>
            <a:ext cx="8224787" cy="5160831"/>
          </a:xfrm>
        </p:spPr>
        <p:txBody>
          <a:bodyPr wrap="square" lIns="0" tIns="18000" rIns="0" bIns="18000" anchor="ctr" anchorCtr="0">
            <a:spAutoFit/>
          </a:bodyPr>
          <a:lstStyle/>
          <a:p>
            <a:pPr marL="342900" indent="-342900">
              <a:spcBef>
                <a:spcPts val="600"/>
              </a:spcBef>
            </a:pPr>
            <a:r>
              <a:rPr lang="en-US" dirty="0">
                <a:latin typeface="Arial" panose="020B0604020202020204" pitchFamily="34" charset="0"/>
                <a:cs typeface="Arial" panose="020B0604020202020204" pitchFamily="34" charset="0"/>
              </a:rPr>
              <a:t>Specific goals:</a:t>
            </a:r>
          </a:p>
          <a:p>
            <a:pPr marL="829818" lvl="1" indent="-342900"/>
            <a:r>
              <a:rPr lang="en-US" dirty="0">
                <a:latin typeface="Arial" panose="020B0604020202020204" pitchFamily="34" charset="0"/>
                <a:cs typeface="Arial" panose="020B0604020202020204" pitchFamily="34" charset="0"/>
              </a:rPr>
              <a:t>Providing a driving force for security-related activities </a:t>
            </a:r>
          </a:p>
          <a:p>
            <a:pPr marL="829818" lvl="1" indent="-342900"/>
            <a:r>
              <a:rPr lang="en-US" dirty="0">
                <a:latin typeface="Arial" panose="020B0604020202020204" pitchFamily="34" charset="0"/>
                <a:cs typeface="Arial" panose="020B0604020202020204" pitchFamily="34" charset="0"/>
              </a:rPr>
              <a:t>Communicating key guidelines or practices </a:t>
            </a:r>
          </a:p>
          <a:p>
            <a:pPr marL="829818" lvl="1" indent="-342900"/>
            <a:r>
              <a:rPr lang="en-US" dirty="0">
                <a:latin typeface="Arial" panose="020B0604020202020204" pitchFamily="34" charset="0"/>
                <a:cs typeface="Arial" panose="020B0604020202020204" pitchFamily="34" charset="0"/>
              </a:rPr>
              <a:t>Providing information about security risks and controls</a:t>
            </a:r>
          </a:p>
          <a:p>
            <a:pPr marL="829818" lvl="1" indent="-342900"/>
            <a:r>
              <a:rPr lang="en-US" dirty="0">
                <a:latin typeface="Arial" panose="020B0604020202020204" pitchFamily="34" charset="0"/>
                <a:cs typeface="Arial" panose="020B0604020202020204" pitchFamily="34" charset="0"/>
              </a:rPr>
              <a:t>Making individuals aware of their responsibilities and motivating them to adopt recommended guidelines</a:t>
            </a:r>
          </a:p>
          <a:p>
            <a:pPr marL="829818" lvl="1" indent="-342900"/>
            <a:r>
              <a:rPr lang="en-US" dirty="0">
                <a:latin typeface="Arial" panose="020B0604020202020204" pitchFamily="34" charset="0"/>
                <a:cs typeface="Arial" panose="020B0604020202020204" pitchFamily="34" charset="0"/>
              </a:rPr>
              <a:t>Being driven by risk considerations </a:t>
            </a:r>
          </a:p>
          <a:p>
            <a:pPr marL="829818" lvl="1" indent="-342900"/>
            <a:r>
              <a:rPr lang="en-US" dirty="0">
                <a:latin typeface="Arial" panose="020B0604020202020204" pitchFamily="34" charset="0"/>
                <a:cs typeface="Arial" panose="020B0604020202020204" pitchFamily="34" charset="0"/>
              </a:rPr>
              <a:t>Providing an understanding of inappropriate behaviors</a:t>
            </a:r>
          </a:p>
          <a:p>
            <a:pPr marL="829818" lvl="1" indent="-342900"/>
            <a:r>
              <a:rPr lang="en-US" dirty="0">
                <a:latin typeface="Arial" panose="020B0604020202020204" pitchFamily="34" charset="0"/>
                <a:cs typeface="Arial" panose="020B0604020202020204" pitchFamily="34" charset="0"/>
              </a:rPr>
              <a:t>Creating a stronger culture of security</a:t>
            </a:r>
          </a:p>
          <a:p>
            <a:pPr marL="829818" lvl="1" indent="-342900"/>
            <a:r>
              <a:rPr lang="en-US" dirty="0">
                <a:latin typeface="Arial" panose="020B0604020202020204" pitchFamily="34" charset="0"/>
                <a:cs typeface="Arial" panose="020B0604020202020204" pitchFamily="34" charset="0"/>
              </a:rPr>
              <a:t>Helping enhance the effectiveness of existing security controls</a:t>
            </a:r>
          </a:p>
          <a:p>
            <a:pPr marL="829818" lvl="1" indent="-342900"/>
            <a:r>
              <a:rPr lang="en-US" dirty="0">
                <a:latin typeface="Arial" panose="020B0604020202020204" pitchFamily="34" charset="0"/>
                <a:cs typeface="Arial" panose="020B0604020202020204" pitchFamily="34" charset="0"/>
              </a:rPr>
              <a:t>Helping minimize information security breaches</a:t>
            </a:r>
          </a:p>
        </p:txBody>
      </p:sp>
    </p:spTree>
    <p:extLst>
      <p:ext uri="{BB962C8B-B14F-4D97-AF65-F5344CB8AC3E}">
        <p14:creationId xmlns:p14="http://schemas.microsoft.com/office/powerpoint/2010/main" val="19116836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80078"/>
            <a:ext cx="8229600" cy="590349"/>
          </a:xfrm>
        </p:spPr>
        <p:txBody>
          <a:bodyPr lIns="0" tIns="18000" rIns="0" bIns="18000" anchor="ctr" anchorCtr="0">
            <a:spAutoFit/>
          </a:bodyPr>
          <a:lstStyle/>
          <a:p>
            <a:r>
              <a:rPr lang="en-US" dirty="0"/>
              <a:t>Security Awareness </a:t>
            </a:r>
            <a:r>
              <a:rPr lang="en-US" sz="2800" dirty="0"/>
              <a:t>(3 of 4)</a:t>
            </a:r>
            <a:endParaRPr lang="en-US" sz="4400" dirty="0"/>
          </a:p>
        </p:txBody>
      </p:sp>
      <p:sp>
        <p:nvSpPr>
          <p:cNvPr id="3" name="Content Placeholder 2"/>
          <p:cNvSpPr>
            <a:spLocks noGrp="1"/>
          </p:cNvSpPr>
          <p:nvPr>
            <p:ph sz="quarter" idx="13"/>
          </p:nvPr>
        </p:nvSpPr>
        <p:spPr>
          <a:xfrm>
            <a:off x="457200" y="1040624"/>
            <a:ext cx="8224838" cy="4422168"/>
          </a:xfrm>
        </p:spPr>
        <p:txBody>
          <a:bodyPr wrap="square" lIns="0" tIns="18000" rIns="0" bIns="18000" anchor="ctr" anchorCtr="0">
            <a:spAutoFit/>
          </a:bodyPr>
          <a:lstStyle/>
          <a:p>
            <a:pPr marL="342900" indent="-342900">
              <a:spcBef>
                <a:spcPts val="600"/>
              </a:spcBef>
            </a:pPr>
            <a:r>
              <a:rPr lang="en-US" altLang="en-US" dirty="0">
                <a:latin typeface="Arial" panose="020B0604020202020204" pitchFamily="34" charset="0"/>
                <a:ea typeface="ＭＳ Ｐゴシック" panose="020B0600070205080204" pitchFamily="34" charset="-128"/>
                <a:cs typeface="Arial" panose="020B0604020202020204" pitchFamily="34" charset="0"/>
              </a:rPr>
              <a:t>Communication materials:</a:t>
            </a:r>
          </a:p>
          <a:p>
            <a:pPr marL="829818" lvl="1" indent="-342900"/>
            <a:r>
              <a:rPr lang="en-US" altLang="en-US" dirty="0">
                <a:latin typeface="Arial" panose="020B0604020202020204" pitchFamily="34" charset="0"/>
                <a:ea typeface="ＭＳ Ｐゴシック" panose="020B0600070205080204" pitchFamily="34" charset="-128"/>
                <a:cs typeface="Arial" panose="020B0604020202020204" pitchFamily="34" charset="0"/>
              </a:rPr>
              <a:t>In-house materials</a:t>
            </a:r>
          </a:p>
          <a:p>
            <a:pPr marL="1229868" lvl="2" indent="-342900"/>
            <a:r>
              <a:rPr lang="en-US" altLang="en-US" dirty="0">
                <a:latin typeface="Arial" panose="020B0604020202020204" pitchFamily="34" charset="0"/>
                <a:ea typeface="ＭＳ Ｐゴシック" panose="020B0600070205080204" pitchFamily="34" charset="-128"/>
                <a:cs typeface="Arial" panose="020B0604020202020204" pitchFamily="34" charset="0"/>
              </a:rPr>
              <a:t>Brochures, leaflets, and fact sheets</a:t>
            </a:r>
          </a:p>
          <a:p>
            <a:pPr marL="1229868" lvl="2" indent="-342900"/>
            <a:r>
              <a:rPr lang="en-US" altLang="en-US" dirty="0">
                <a:latin typeface="Arial" panose="020B0604020202020204" pitchFamily="34" charset="0"/>
                <a:ea typeface="ＭＳ Ｐゴシック" panose="020B0600070205080204" pitchFamily="34" charset="-128"/>
                <a:cs typeface="Arial" panose="020B0604020202020204" pitchFamily="34" charset="0"/>
              </a:rPr>
              <a:t>Security handbook</a:t>
            </a:r>
          </a:p>
          <a:p>
            <a:pPr marL="1229868" lvl="2" indent="-342900"/>
            <a:r>
              <a:rPr lang="en-US" altLang="en-US" dirty="0">
                <a:latin typeface="Arial" panose="020B0604020202020204" pitchFamily="34" charset="0"/>
                <a:ea typeface="ＭＳ Ｐゴシック" panose="020B0600070205080204" pitchFamily="34" charset="-128"/>
                <a:cs typeface="Arial" panose="020B0604020202020204" pitchFamily="34" charset="0"/>
              </a:rPr>
              <a:t>Regular e-mail or newsletter</a:t>
            </a:r>
          </a:p>
          <a:p>
            <a:pPr marL="1229868" lvl="2" indent="-342900"/>
            <a:r>
              <a:rPr lang="en-US" altLang="en-US" dirty="0">
                <a:latin typeface="Arial" panose="020B0604020202020204" pitchFamily="34" charset="0"/>
                <a:ea typeface="ＭＳ Ｐゴシック" panose="020B0600070205080204" pitchFamily="34" charset="-128"/>
                <a:cs typeface="Arial" panose="020B0604020202020204" pitchFamily="34" charset="0"/>
              </a:rPr>
              <a:t>Distance learning</a:t>
            </a:r>
          </a:p>
          <a:p>
            <a:pPr marL="1229868" lvl="2" indent="-342900"/>
            <a:r>
              <a:rPr lang="en-US" altLang="en-US" dirty="0">
                <a:latin typeface="Arial" panose="020B0604020202020204" pitchFamily="34" charset="0"/>
                <a:ea typeface="ＭＳ Ｐゴシック" panose="020B0600070205080204" pitchFamily="34" charset="-128"/>
                <a:cs typeface="Arial" panose="020B0604020202020204" pitchFamily="34" charset="0"/>
              </a:rPr>
              <a:t>Workshop and training sessions</a:t>
            </a:r>
          </a:p>
          <a:p>
            <a:pPr marL="1229868" lvl="2" indent="-342900"/>
            <a:r>
              <a:rPr lang="en-US" altLang="en-US" dirty="0">
                <a:latin typeface="Arial" panose="020B0604020202020204" pitchFamily="34" charset="0"/>
                <a:ea typeface="ＭＳ Ｐゴシック" panose="020B0600070205080204" pitchFamily="34" charset="-128"/>
                <a:cs typeface="Arial" panose="020B0604020202020204" pitchFamily="34" charset="0"/>
              </a:rPr>
              <a:t>Formal classes</a:t>
            </a:r>
          </a:p>
          <a:p>
            <a:pPr marL="1229868" lvl="2" indent="-342900"/>
            <a:r>
              <a:rPr lang="en-US" altLang="en-US" dirty="0">
                <a:latin typeface="Arial" panose="020B0604020202020204" pitchFamily="34" charset="0"/>
                <a:ea typeface="ＭＳ Ｐゴシック" panose="020B0600070205080204" pitchFamily="34" charset="-128"/>
                <a:cs typeface="Arial" panose="020B0604020202020204" pitchFamily="34" charset="0"/>
              </a:rPr>
              <a:t>Video</a:t>
            </a:r>
          </a:p>
          <a:p>
            <a:pPr marL="1229868" lvl="2" indent="-342900"/>
            <a:r>
              <a:rPr lang="en-US" altLang="en-US" dirty="0">
                <a:latin typeface="Arial" panose="020B0604020202020204" pitchFamily="34" charset="0"/>
                <a:ea typeface="ＭＳ Ｐゴシック" panose="020B0600070205080204" pitchFamily="34" charset="-128"/>
                <a:cs typeface="Arial" panose="020B0604020202020204" pitchFamily="34" charset="0"/>
              </a:rPr>
              <a:t>Website</a:t>
            </a:r>
          </a:p>
        </p:txBody>
      </p:sp>
    </p:spTree>
    <p:extLst>
      <p:ext uri="{BB962C8B-B14F-4D97-AF65-F5344CB8AC3E}">
        <p14:creationId xmlns:p14="http://schemas.microsoft.com/office/powerpoint/2010/main" val="21395221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80078"/>
            <a:ext cx="8229600" cy="590349"/>
          </a:xfrm>
        </p:spPr>
        <p:txBody>
          <a:bodyPr lIns="0" tIns="18000" rIns="0" bIns="18000" anchor="ctr" anchorCtr="0">
            <a:spAutoFit/>
          </a:bodyPr>
          <a:lstStyle/>
          <a:p>
            <a:r>
              <a:rPr lang="en-US" dirty="0"/>
              <a:t>Security Awareness </a:t>
            </a:r>
            <a:r>
              <a:rPr lang="en-US" sz="2800" dirty="0"/>
              <a:t>(4 of 4)</a:t>
            </a:r>
            <a:endParaRPr lang="en-US" sz="4400" dirty="0"/>
          </a:p>
        </p:txBody>
      </p:sp>
      <p:sp>
        <p:nvSpPr>
          <p:cNvPr id="3" name="Content Placeholder 2"/>
          <p:cNvSpPr>
            <a:spLocks noGrp="1"/>
          </p:cNvSpPr>
          <p:nvPr>
            <p:ph sz="quarter" idx="13"/>
          </p:nvPr>
        </p:nvSpPr>
        <p:spPr>
          <a:xfrm>
            <a:off x="457200" y="1047651"/>
            <a:ext cx="8224838" cy="2637064"/>
          </a:xfrm>
        </p:spPr>
        <p:txBody>
          <a:bodyPr wrap="square" lIns="0" tIns="18000" rIns="0" bIns="18000" anchor="ctr" anchorCtr="0">
            <a:spAutoFit/>
          </a:bodyPr>
          <a:lstStyle/>
          <a:p>
            <a:pPr marL="829818" lvl="1" indent="-342900"/>
            <a:r>
              <a:rPr lang="en-US" dirty="0">
                <a:latin typeface="Arial" panose="020B0604020202020204" pitchFamily="34" charset="0"/>
                <a:cs typeface="Arial" panose="020B0604020202020204" pitchFamily="34" charset="0"/>
              </a:rPr>
              <a:t>Externally obtained materials</a:t>
            </a:r>
          </a:p>
          <a:p>
            <a:pPr marL="1229868" lvl="2" indent="-342900"/>
            <a:r>
              <a:rPr lang="en-US" dirty="0">
                <a:latin typeface="Arial" panose="020B0604020202020204" pitchFamily="34" charset="0"/>
                <a:cs typeface="Arial" panose="020B0604020202020204" pitchFamily="34" charset="0"/>
              </a:rPr>
              <a:t>E-mail advisories</a:t>
            </a:r>
          </a:p>
          <a:p>
            <a:pPr marL="1229868" lvl="2" indent="-342900"/>
            <a:r>
              <a:rPr lang="en-US" dirty="0">
                <a:latin typeface="Arial" panose="020B0604020202020204" pitchFamily="34" charset="0"/>
                <a:cs typeface="Arial" panose="020B0604020202020204" pitchFamily="34" charset="0"/>
              </a:rPr>
              <a:t>Professional organizations and vendors</a:t>
            </a:r>
          </a:p>
          <a:p>
            <a:pPr marL="1229868" lvl="2" indent="-342900"/>
            <a:r>
              <a:rPr lang="en-US" dirty="0">
                <a:latin typeface="Arial" panose="020B0604020202020204" pitchFamily="34" charset="0"/>
                <a:cs typeface="Arial" panose="020B0604020202020204" pitchFamily="34" charset="0"/>
              </a:rPr>
              <a:t>Online </a:t>
            </a:r>
            <a:r>
              <a:rPr lang="en-US" spc="-300" dirty="0">
                <a:latin typeface="Arial" panose="020B0604020202020204" pitchFamily="34" charset="0"/>
                <a:cs typeface="Arial" panose="020B0604020202020204" pitchFamily="34" charset="0"/>
              </a:rPr>
              <a:t>I </a:t>
            </a:r>
            <a:r>
              <a:rPr lang="en-US" dirty="0">
                <a:latin typeface="Arial" panose="020B0604020202020204" pitchFamily="34" charset="0"/>
                <a:cs typeface="Arial" panose="020B0604020202020204" pitchFamily="34" charset="0"/>
              </a:rPr>
              <a:t>T security daily news websites</a:t>
            </a:r>
          </a:p>
          <a:p>
            <a:pPr marL="1229868" lvl="2" indent="-342900"/>
            <a:r>
              <a:rPr lang="en-US" dirty="0">
                <a:latin typeface="Arial" panose="020B0604020202020204" pitchFamily="34" charset="0"/>
                <a:cs typeface="Arial" panose="020B0604020202020204" pitchFamily="34" charset="0"/>
              </a:rPr>
              <a:t>Periodicals</a:t>
            </a:r>
          </a:p>
          <a:p>
            <a:pPr marL="1229868" lvl="2" indent="-342900"/>
            <a:r>
              <a:rPr lang="en-US" dirty="0">
                <a:latin typeface="Arial" panose="020B0604020202020204" pitchFamily="34" charset="0"/>
                <a:cs typeface="Arial" panose="020B0604020202020204" pitchFamily="34" charset="0"/>
              </a:rPr>
              <a:t>Conferences, seminars, and courses</a:t>
            </a:r>
          </a:p>
        </p:txBody>
      </p:sp>
    </p:spTree>
    <p:extLst>
      <p:ext uri="{BB962C8B-B14F-4D97-AF65-F5344CB8AC3E}">
        <p14:creationId xmlns:p14="http://schemas.microsoft.com/office/powerpoint/2010/main" val="30956117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3389" y="239732"/>
            <a:ext cx="8212300" cy="528794"/>
          </a:xfrm>
        </p:spPr>
        <p:txBody>
          <a:bodyPr wrap="square" lIns="0" tIns="18000" rIns="0" bIns="18000" anchor="ctr" anchorCtr="0">
            <a:spAutoFit/>
          </a:bodyPr>
          <a:lstStyle/>
          <a:p>
            <a:r>
              <a:rPr lang="en-US" sz="3200" dirty="0"/>
              <a:t>Cybersecurity Basics and Literacy </a:t>
            </a:r>
            <a:r>
              <a:rPr lang="en-US" sz="2400" dirty="0"/>
              <a:t>(1 of 2)</a:t>
            </a:r>
          </a:p>
        </p:txBody>
      </p:sp>
      <p:sp>
        <p:nvSpPr>
          <p:cNvPr id="3" name="Content Placeholder 2"/>
          <p:cNvSpPr>
            <a:spLocks noGrp="1"/>
          </p:cNvSpPr>
          <p:nvPr>
            <p:ph sz="quarter" idx="13"/>
          </p:nvPr>
        </p:nvSpPr>
        <p:spPr>
          <a:xfrm>
            <a:off x="457200" y="1038662"/>
            <a:ext cx="8212300" cy="4329835"/>
          </a:xfrm>
        </p:spPr>
        <p:txBody>
          <a:bodyPr wrap="square" lIns="0" tIns="18000" rIns="0" bIns="18000" anchor="ctr" anchorCtr="0">
            <a:spAutoFit/>
          </a:bodyPr>
          <a:lstStyle/>
          <a:p>
            <a:pPr marL="342900" indent="-342900">
              <a:spcBef>
                <a:spcPts val="600"/>
              </a:spcBef>
            </a:pPr>
            <a:r>
              <a:rPr lang="en-US" altLang="en-US" dirty="0">
                <a:latin typeface="Arial" panose="020B0604020202020204" pitchFamily="34" charset="0"/>
                <a:ea typeface="ＭＳ Ｐゴシック" panose="020B0600070205080204" pitchFamily="34" charset="-128"/>
                <a:cs typeface="Arial" panose="020B0604020202020204" pitchFamily="34" charset="0"/>
              </a:rPr>
              <a:t>Serves two purposes</a:t>
            </a:r>
          </a:p>
          <a:p>
            <a:pPr marL="829818" lvl="1" indent="-342900"/>
            <a:r>
              <a:rPr lang="en-US" altLang="en-US" dirty="0">
                <a:latin typeface="Arial" panose="020B0604020202020204" pitchFamily="34" charset="0"/>
                <a:ea typeface="ＭＳ Ｐゴシック" panose="020B0600070205080204" pitchFamily="34" charset="-128"/>
                <a:cs typeface="Arial" panose="020B0604020202020204" pitchFamily="34" charset="0"/>
              </a:rPr>
              <a:t>Targets and develop sound security practices for users of </a:t>
            </a:r>
            <a:r>
              <a:rPr lang="en-US" altLang="en-US" spc="-300" dirty="0">
                <a:latin typeface="Arial" panose="020B0604020202020204" pitchFamily="34" charset="0"/>
                <a:ea typeface="ＭＳ Ｐゴシック" panose="020B0600070205080204" pitchFamily="34" charset="-128"/>
                <a:cs typeface="Arial" panose="020B0604020202020204" pitchFamily="34" charset="0"/>
              </a:rPr>
              <a:t>I </a:t>
            </a:r>
            <a:r>
              <a:rPr lang="en-US" altLang="en-US" dirty="0">
                <a:latin typeface="Arial" panose="020B0604020202020204" pitchFamily="34" charset="0"/>
                <a:ea typeface="ＭＳ Ｐゴシック" panose="020B0600070205080204" pitchFamily="34" charset="-128"/>
                <a:cs typeface="Arial" panose="020B0604020202020204" pitchFamily="34" charset="0"/>
              </a:rPr>
              <a:t>T systems and applications </a:t>
            </a:r>
          </a:p>
          <a:p>
            <a:pPr marL="829818" lvl="1" indent="-342900"/>
            <a:r>
              <a:rPr lang="en-US" altLang="en-US" dirty="0">
                <a:latin typeface="Arial" panose="020B0604020202020204" pitchFamily="34" charset="0"/>
                <a:ea typeface="ＭＳ Ｐゴシック" panose="020B0600070205080204" pitchFamily="34" charset="-128"/>
                <a:cs typeface="Arial" panose="020B0604020202020204" pitchFamily="34" charset="0"/>
              </a:rPr>
              <a:t>Provides the foundation for specialized or role-based training</a:t>
            </a:r>
          </a:p>
          <a:p>
            <a:pPr marL="342900" indent="-342900">
              <a:spcBef>
                <a:spcPts val="600"/>
              </a:spcBef>
            </a:pPr>
            <a:r>
              <a:rPr lang="en-US" altLang="en-US" spc="-300" dirty="0">
                <a:latin typeface="Arial" panose="020B0604020202020204" pitchFamily="34" charset="0"/>
                <a:ea typeface="ＭＳ Ｐゴシック" panose="020B0600070205080204" pitchFamily="34" charset="-128"/>
                <a:cs typeface="Arial" panose="020B0604020202020204" pitchFamily="34" charset="0"/>
              </a:rPr>
              <a:t>N I S </a:t>
            </a:r>
            <a:r>
              <a:rPr lang="en-US" altLang="en-US" dirty="0">
                <a:latin typeface="Arial" panose="020B0604020202020204" pitchFamily="34" charset="0"/>
                <a:ea typeface="ＭＳ Ｐゴシック" panose="020B0600070205080204" pitchFamily="34" charset="-128"/>
                <a:cs typeface="Arial" panose="020B0604020202020204" pitchFamily="34" charset="0"/>
              </a:rPr>
              <a:t>T </a:t>
            </a:r>
            <a:r>
              <a:rPr lang="en-US" altLang="en-US" spc="-300" dirty="0">
                <a:latin typeface="Arial" panose="020B0604020202020204" pitchFamily="34" charset="0"/>
                <a:ea typeface="ＭＳ Ｐゴシック" panose="020B0600070205080204" pitchFamily="34" charset="-128"/>
                <a:cs typeface="Arial" panose="020B0604020202020204" pitchFamily="34" charset="0"/>
              </a:rPr>
              <a:t>S </a:t>
            </a:r>
            <a:r>
              <a:rPr lang="en-US" altLang="en-US" dirty="0">
                <a:latin typeface="Arial" panose="020B0604020202020204" pitchFamily="34" charset="0"/>
                <a:ea typeface="ＭＳ Ｐゴシック" panose="020B0600070205080204" pitchFamily="34" charset="-128"/>
                <a:cs typeface="Arial" panose="020B0604020202020204" pitchFamily="34" charset="0"/>
              </a:rPr>
              <a:t>P 800-16 (Information Technology Security Training Requirements: A Role and Performance-Based Model, April 1998) describes this as a program that refers to an individual’s familiarity with, and ability to apply, a core knowledge set that is needed to protect electronic information and systems.</a:t>
            </a:r>
          </a:p>
        </p:txBody>
      </p:sp>
    </p:spTree>
    <p:extLst>
      <p:ext uri="{BB962C8B-B14F-4D97-AF65-F5344CB8AC3E}">
        <p14:creationId xmlns:p14="http://schemas.microsoft.com/office/powerpoint/2010/main" val="38874277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3390" y="239732"/>
            <a:ext cx="8212298" cy="528794"/>
          </a:xfrm>
        </p:spPr>
        <p:txBody>
          <a:bodyPr wrap="square" lIns="0" tIns="18000" rIns="0" bIns="18000" anchor="ctr" anchorCtr="0">
            <a:spAutoFit/>
          </a:bodyPr>
          <a:lstStyle/>
          <a:p>
            <a:r>
              <a:rPr lang="en-US" sz="3200" dirty="0"/>
              <a:t>Cybersecurity Basics and Literacy </a:t>
            </a:r>
            <a:r>
              <a:rPr lang="en-US" sz="2400" dirty="0"/>
              <a:t>(2 of 2)</a:t>
            </a:r>
          </a:p>
        </p:txBody>
      </p:sp>
      <p:sp>
        <p:nvSpPr>
          <p:cNvPr id="3" name="Content Placeholder 2"/>
          <p:cNvSpPr>
            <a:spLocks noGrp="1"/>
          </p:cNvSpPr>
          <p:nvPr>
            <p:ph sz="quarter" idx="13"/>
          </p:nvPr>
        </p:nvSpPr>
        <p:spPr>
          <a:xfrm>
            <a:off x="457200" y="1037053"/>
            <a:ext cx="8212298" cy="5160831"/>
          </a:xfrm>
        </p:spPr>
        <p:txBody>
          <a:bodyPr wrap="square" lIns="0" tIns="18000" rIns="0" bIns="18000" anchor="ctr" anchorCtr="0">
            <a:spAutoFit/>
          </a:bodyPr>
          <a:lstStyle/>
          <a:p>
            <a:pPr marL="342900" indent="-342900">
              <a:spcBef>
                <a:spcPts val="600"/>
              </a:spcBef>
            </a:pPr>
            <a:r>
              <a:rPr lang="en-US" dirty="0">
                <a:latin typeface="Arial" panose="020B0604020202020204" pitchFamily="34" charset="0"/>
                <a:cs typeface="Arial" panose="020B0604020202020204" pitchFamily="34" charset="0"/>
              </a:rPr>
              <a:t>Key topic to be covered:</a:t>
            </a:r>
          </a:p>
          <a:p>
            <a:pPr marL="829818" lvl="1" indent="-342900"/>
            <a:r>
              <a:rPr lang="en-US" dirty="0">
                <a:latin typeface="Arial" panose="020B0604020202020204" pitchFamily="34" charset="0"/>
                <a:cs typeface="Arial" panose="020B0604020202020204" pitchFamily="34" charset="0"/>
              </a:rPr>
              <a:t>Technical underpinnings of cybersecurity</a:t>
            </a:r>
          </a:p>
          <a:p>
            <a:pPr marL="829818" lvl="1" indent="-342900"/>
            <a:r>
              <a:rPr lang="en-US" dirty="0">
                <a:latin typeface="Arial" panose="020B0604020202020204" pitchFamily="34" charset="0"/>
                <a:cs typeface="Arial" panose="020B0604020202020204" pitchFamily="34" charset="0"/>
              </a:rPr>
              <a:t>Common information and computer system security vulnerabilities</a:t>
            </a:r>
          </a:p>
          <a:p>
            <a:pPr marL="829818" lvl="1" indent="-342900"/>
            <a:r>
              <a:rPr lang="en-US" dirty="0">
                <a:latin typeface="Arial" panose="020B0604020202020204" pitchFamily="34" charset="0"/>
                <a:cs typeface="Arial" panose="020B0604020202020204" pitchFamily="34" charset="0"/>
              </a:rPr>
              <a:t>Common cyberattack mechanisms</a:t>
            </a:r>
          </a:p>
          <a:p>
            <a:pPr marL="829818" lvl="1" indent="-342900"/>
            <a:r>
              <a:rPr lang="en-US" dirty="0">
                <a:latin typeface="Arial" panose="020B0604020202020204" pitchFamily="34" charset="0"/>
                <a:cs typeface="Arial" panose="020B0604020202020204" pitchFamily="34" charset="0"/>
              </a:rPr>
              <a:t>Cryptographic algorithms</a:t>
            </a:r>
          </a:p>
          <a:p>
            <a:pPr marL="829818" lvl="1" indent="-342900"/>
            <a:r>
              <a:rPr lang="en-US" dirty="0">
                <a:latin typeface="Arial" panose="020B0604020202020204" pitchFamily="34" charset="0"/>
                <a:cs typeface="Arial" panose="020B0604020202020204" pitchFamily="34" charset="0"/>
              </a:rPr>
              <a:t>Intrusion</a:t>
            </a:r>
          </a:p>
          <a:p>
            <a:pPr marL="829818" lvl="1" indent="-342900"/>
            <a:r>
              <a:rPr lang="en-US" dirty="0">
                <a:latin typeface="Arial" panose="020B0604020202020204" pitchFamily="34" charset="0"/>
                <a:cs typeface="Arial" panose="020B0604020202020204" pitchFamily="34" charset="0"/>
              </a:rPr>
              <a:t>Means of intrusion prevention</a:t>
            </a:r>
          </a:p>
          <a:p>
            <a:pPr marL="829818" lvl="1" indent="-342900"/>
            <a:r>
              <a:rPr lang="en-US" dirty="0">
                <a:latin typeface="Arial" panose="020B0604020202020204" pitchFamily="34" charset="0"/>
                <a:cs typeface="Arial" panose="020B0604020202020204" pitchFamily="34" charset="0"/>
              </a:rPr>
              <a:t>Vulnerabilities</a:t>
            </a:r>
          </a:p>
          <a:p>
            <a:pPr marL="829818" lvl="1" indent="-342900"/>
            <a:r>
              <a:rPr lang="en-US" dirty="0">
                <a:latin typeface="Arial" panose="020B0604020202020204" pitchFamily="34" charset="0"/>
                <a:cs typeface="Arial" panose="020B0604020202020204" pitchFamily="34" charset="0"/>
              </a:rPr>
              <a:t>Social engineering and its implications to cybersecurity</a:t>
            </a:r>
          </a:p>
          <a:p>
            <a:pPr marL="829818" lvl="1" indent="-342900"/>
            <a:r>
              <a:rPr lang="en-US" dirty="0">
                <a:latin typeface="Arial" panose="020B0604020202020204" pitchFamily="34" charset="0"/>
                <a:cs typeface="Arial" panose="020B0604020202020204" pitchFamily="34" charset="0"/>
              </a:rPr>
              <a:t>Fundamental security design principles</a:t>
            </a:r>
          </a:p>
        </p:txBody>
      </p:sp>
    </p:spTree>
    <p:extLst>
      <p:ext uri="{BB962C8B-B14F-4D97-AF65-F5344CB8AC3E}">
        <p14:creationId xmlns:p14="http://schemas.microsoft.com/office/powerpoint/2010/main" val="29968565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89702"/>
            <a:ext cx="8218488" cy="590349"/>
          </a:xfrm>
        </p:spPr>
        <p:txBody>
          <a:bodyPr wrap="square" lIns="0" tIns="18000" rIns="0" bIns="18000" anchor="ctr" anchorCtr="0">
            <a:spAutoFit/>
          </a:bodyPr>
          <a:lstStyle/>
          <a:p>
            <a:r>
              <a:rPr lang="en-US" dirty="0"/>
              <a:t>Role-Based Training</a:t>
            </a:r>
          </a:p>
        </p:txBody>
      </p:sp>
      <p:sp>
        <p:nvSpPr>
          <p:cNvPr id="5" name="Content Placeholder 4"/>
          <p:cNvSpPr>
            <a:spLocks noGrp="1"/>
          </p:cNvSpPr>
          <p:nvPr>
            <p:ph sz="quarter" idx="13"/>
          </p:nvPr>
        </p:nvSpPr>
        <p:spPr>
          <a:xfrm>
            <a:off x="457200" y="1082170"/>
            <a:ext cx="8218488" cy="4806888"/>
          </a:xfrm>
        </p:spPr>
        <p:txBody>
          <a:bodyPr wrap="square" lIns="0" tIns="18000" rIns="0" bIns="18000" anchor="ctr" anchorCtr="0">
            <a:spAutoFit/>
          </a:bodyPr>
          <a:lstStyle/>
          <a:p>
            <a:pPr marL="342900" indent="-342900">
              <a:spcBef>
                <a:spcPts val="600"/>
              </a:spcBef>
            </a:pPr>
            <a:r>
              <a:rPr lang="en-US" sz="2000" dirty="0">
                <a:latin typeface="Arial" panose="020B0604020202020204" pitchFamily="34" charset="0"/>
                <a:cs typeface="Arial" panose="020B0604020202020204" pitchFamily="34" charset="0"/>
              </a:rPr>
              <a:t>Targeted at individuals who have functional roles with respect to </a:t>
            </a:r>
            <a:r>
              <a:rPr lang="en-US" sz="2000" spc="-250" dirty="0">
                <a:latin typeface="Arial" panose="020B0604020202020204" pitchFamily="34" charset="0"/>
                <a:cs typeface="Arial" panose="020B0604020202020204" pitchFamily="34" charset="0"/>
              </a:rPr>
              <a:t>I </a:t>
            </a:r>
            <a:r>
              <a:rPr lang="en-US" sz="2000" dirty="0">
                <a:latin typeface="Arial" panose="020B0604020202020204" pitchFamily="34" charset="0"/>
                <a:cs typeface="Arial" panose="020B0604020202020204" pitchFamily="34" charset="0"/>
              </a:rPr>
              <a:t>T systems and applications</a:t>
            </a:r>
          </a:p>
          <a:p>
            <a:pPr marL="342900" indent="-342900">
              <a:spcBef>
                <a:spcPts val="600"/>
              </a:spcBef>
            </a:pPr>
            <a:r>
              <a:rPr lang="en-US" sz="2000" dirty="0">
                <a:latin typeface="Arial" panose="020B0604020202020204" pitchFamily="34" charset="0"/>
                <a:cs typeface="Arial" panose="020B0604020202020204" pitchFamily="34" charset="0"/>
              </a:rPr>
              <a:t>Seeks to teach skills, which allow a person to perform a specific function</a:t>
            </a:r>
          </a:p>
          <a:p>
            <a:pPr marL="829818" lvl="1" indent="-342900"/>
            <a:r>
              <a:rPr lang="en-US" sz="2000" b="1" dirty="0">
                <a:latin typeface="Arial" panose="020B0604020202020204" pitchFamily="34" charset="0"/>
                <a:cs typeface="Arial" panose="020B0604020202020204" pitchFamily="34" charset="0"/>
              </a:rPr>
              <a:t>What</a:t>
            </a:r>
            <a:r>
              <a:rPr lang="en-US" sz="2000" dirty="0">
                <a:latin typeface="Arial" panose="020B0604020202020204" pitchFamily="34" charset="0"/>
                <a:cs typeface="Arial" panose="020B0604020202020204" pitchFamily="34" charset="0"/>
              </a:rPr>
              <a:t> people should do and </a:t>
            </a:r>
            <a:r>
              <a:rPr lang="en-US" sz="2000" b="1" dirty="0">
                <a:latin typeface="Arial" panose="020B0604020202020204" pitchFamily="34" charset="0"/>
                <a:cs typeface="Arial" panose="020B0604020202020204" pitchFamily="34" charset="0"/>
              </a:rPr>
              <a:t>how</a:t>
            </a:r>
            <a:r>
              <a:rPr lang="en-US" sz="2000" dirty="0">
                <a:latin typeface="Arial" panose="020B0604020202020204" pitchFamily="34" charset="0"/>
                <a:cs typeface="Arial" panose="020B0604020202020204" pitchFamily="34" charset="0"/>
              </a:rPr>
              <a:t> they should do it</a:t>
            </a:r>
          </a:p>
          <a:p>
            <a:pPr marL="342900" indent="-342900">
              <a:spcBef>
                <a:spcPts val="600"/>
              </a:spcBef>
            </a:pPr>
            <a:r>
              <a:rPr lang="en-US" sz="2000" dirty="0">
                <a:latin typeface="Arial" panose="020B0604020202020204" pitchFamily="34" charset="0"/>
                <a:cs typeface="Arial" panose="020B0604020202020204" pitchFamily="34" charset="0"/>
              </a:rPr>
              <a:t>General users</a:t>
            </a:r>
          </a:p>
          <a:p>
            <a:pPr marL="829818" lvl="1" indent="-342900"/>
            <a:r>
              <a:rPr lang="en-US" sz="2000" dirty="0">
                <a:latin typeface="Arial" panose="020B0604020202020204" pitchFamily="34" charset="0"/>
                <a:cs typeface="Arial" panose="020B0604020202020204" pitchFamily="34" charset="0"/>
              </a:rPr>
              <a:t>Focus is on good computer security practices</a:t>
            </a:r>
          </a:p>
          <a:p>
            <a:pPr marL="342900" indent="-342900">
              <a:spcBef>
                <a:spcPts val="600"/>
              </a:spcBef>
            </a:pPr>
            <a:r>
              <a:rPr lang="en-US" sz="2000" dirty="0">
                <a:latin typeface="Arial" panose="020B0604020202020204" pitchFamily="34" charset="0"/>
                <a:cs typeface="Arial" panose="020B0604020202020204" pitchFamily="34" charset="0"/>
              </a:rPr>
              <a:t>Programmers, developers, system maintainers</a:t>
            </a:r>
          </a:p>
          <a:p>
            <a:pPr marL="829818" lvl="1" indent="-342900"/>
            <a:r>
              <a:rPr lang="en-US" sz="2000" dirty="0">
                <a:latin typeface="Arial" panose="020B0604020202020204" pitchFamily="34" charset="0"/>
                <a:cs typeface="Arial" panose="020B0604020202020204" pitchFamily="34" charset="0"/>
              </a:rPr>
              <a:t>Develop a security mindset in the developer</a:t>
            </a:r>
          </a:p>
          <a:p>
            <a:pPr marL="342900" indent="-342900">
              <a:spcBef>
                <a:spcPts val="600"/>
              </a:spcBef>
            </a:pPr>
            <a:r>
              <a:rPr lang="en-US" sz="2000" dirty="0">
                <a:latin typeface="Arial" panose="020B0604020202020204" pitchFamily="34" charset="0"/>
                <a:cs typeface="Arial" panose="020B0604020202020204" pitchFamily="34" charset="0"/>
              </a:rPr>
              <a:t>Management-level</a:t>
            </a:r>
          </a:p>
          <a:p>
            <a:pPr marL="829818" lvl="1" indent="-342900"/>
            <a:r>
              <a:rPr lang="en-US" sz="2000" dirty="0">
                <a:latin typeface="Arial" panose="020B0604020202020204" pitchFamily="34" charset="0"/>
                <a:cs typeface="Arial" panose="020B0604020202020204" pitchFamily="34" charset="0"/>
              </a:rPr>
              <a:t>How to make tradeoffs involving security risks, costs, benefits</a:t>
            </a:r>
          </a:p>
          <a:p>
            <a:pPr marL="342900" indent="-342900">
              <a:spcBef>
                <a:spcPts val="600"/>
              </a:spcBef>
            </a:pPr>
            <a:r>
              <a:rPr lang="en-US" sz="2000" dirty="0">
                <a:latin typeface="Arial" panose="020B0604020202020204" pitchFamily="34" charset="0"/>
                <a:cs typeface="Arial" panose="020B0604020202020204" pitchFamily="34" charset="0"/>
              </a:rPr>
              <a:t>Executive-level</a:t>
            </a:r>
          </a:p>
          <a:p>
            <a:pPr marL="829818" lvl="1" indent="-342900"/>
            <a:r>
              <a:rPr lang="en-US" sz="2000" dirty="0">
                <a:latin typeface="Arial" panose="020B0604020202020204" pitchFamily="34" charset="0"/>
                <a:cs typeface="Arial" panose="020B0604020202020204" pitchFamily="34" charset="0"/>
              </a:rPr>
              <a:t>Risk management goals, measurement, leadership</a:t>
            </a:r>
          </a:p>
        </p:txBody>
      </p:sp>
    </p:spTree>
    <p:extLst>
      <p:ext uri="{BB962C8B-B14F-4D97-AF65-F5344CB8AC3E}">
        <p14:creationId xmlns:p14="http://schemas.microsoft.com/office/powerpoint/2010/main" val="19279777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89702"/>
            <a:ext cx="8218488" cy="590349"/>
          </a:xfrm>
        </p:spPr>
        <p:txBody>
          <a:bodyPr wrap="square" lIns="0" tIns="18000" rIns="0" bIns="18000" anchor="ctr" anchorCtr="0">
            <a:spAutoFit/>
          </a:bodyPr>
          <a:lstStyle/>
          <a:p>
            <a:r>
              <a:rPr lang="en-US" dirty="0"/>
              <a:t>Education and Certification</a:t>
            </a:r>
          </a:p>
        </p:txBody>
      </p:sp>
      <p:sp>
        <p:nvSpPr>
          <p:cNvPr id="3" name="Content Placeholder 2"/>
          <p:cNvSpPr>
            <a:spLocks noGrp="1"/>
          </p:cNvSpPr>
          <p:nvPr>
            <p:ph sz="quarter" idx="13"/>
          </p:nvPr>
        </p:nvSpPr>
        <p:spPr>
          <a:xfrm>
            <a:off x="457200" y="1048922"/>
            <a:ext cx="8218488" cy="2560119"/>
          </a:xfrm>
        </p:spPr>
        <p:txBody>
          <a:bodyPr wrap="square" lIns="0" tIns="18000" rIns="0" bIns="18000" anchor="ctr" anchorCtr="0">
            <a:spAutoFit/>
          </a:bodyPr>
          <a:lstStyle/>
          <a:p>
            <a:pPr marL="342900" indent="-342900">
              <a:spcBef>
                <a:spcPts val="600"/>
              </a:spcBef>
            </a:pPr>
            <a:r>
              <a:rPr lang="en-US" dirty="0">
                <a:latin typeface="Arial" panose="020B0604020202020204" pitchFamily="34" charset="0"/>
                <a:cs typeface="Arial" panose="020B0604020202020204" pitchFamily="34" charset="0"/>
              </a:rPr>
              <a:t>Targeted at those who have specific security responsibilities</a:t>
            </a:r>
          </a:p>
          <a:p>
            <a:pPr marL="342900" indent="-342900">
              <a:spcBef>
                <a:spcPts val="600"/>
              </a:spcBef>
            </a:pPr>
            <a:r>
              <a:rPr lang="en-US" dirty="0">
                <a:latin typeface="Arial" panose="020B0604020202020204" pitchFamily="34" charset="0"/>
                <a:cs typeface="Arial" panose="020B0604020202020204" pitchFamily="34" charset="0"/>
              </a:rPr>
              <a:t>Fits into employee career development category</a:t>
            </a:r>
          </a:p>
          <a:p>
            <a:pPr marL="342900" indent="-342900">
              <a:spcBef>
                <a:spcPts val="600"/>
              </a:spcBef>
            </a:pPr>
            <a:r>
              <a:rPr lang="en-US" dirty="0">
                <a:latin typeface="Arial" panose="020B0604020202020204" pitchFamily="34" charset="0"/>
                <a:cs typeface="Arial" panose="020B0604020202020204" pitchFamily="34" charset="0"/>
              </a:rPr>
              <a:t>Often provided by outside sources </a:t>
            </a:r>
          </a:p>
          <a:p>
            <a:pPr marL="829818" lvl="1" indent="-342900"/>
            <a:r>
              <a:rPr lang="en-US" dirty="0">
                <a:latin typeface="Arial" panose="020B0604020202020204" pitchFamily="34" charset="0"/>
                <a:cs typeface="Arial" panose="020B0604020202020204" pitchFamily="34" charset="0"/>
              </a:rPr>
              <a:t>College courses</a:t>
            </a:r>
          </a:p>
          <a:p>
            <a:pPr marL="829818" lvl="1" indent="-342900"/>
            <a:r>
              <a:rPr lang="en-US" dirty="0">
                <a:latin typeface="Arial" panose="020B0604020202020204" pitchFamily="34" charset="0"/>
                <a:cs typeface="Arial" panose="020B0604020202020204" pitchFamily="34" charset="0"/>
              </a:rPr>
              <a:t>Specialized training programs</a:t>
            </a:r>
          </a:p>
        </p:txBody>
      </p:sp>
    </p:spTree>
    <p:extLst>
      <p:ext uri="{BB962C8B-B14F-4D97-AF65-F5344CB8AC3E}">
        <p14:creationId xmlns:p14="http://schemas.microsoft.com/office/powerpoint/2010/main" val="10006749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89702"/>
            <a:ext cx="8218488" cy="590349"/>
          </a:xfrm>
        </p:spPr>
        <p:txBody>
          <a:bodyPr wrap="square" lIns="0" tIns="18000" rIns="0" bIns="18000" anchor="ctr" anchorCtr="0">
            <a:spAutoFit/>
          </a:bodyPr>
          <a:lstStyle/>
          <a:p>
            <a:r>
              <a:rPr lang="en-US" dirty="0"/>
              <a:t>Employment Practices and Policies</a:t>
            </a:r>
          </a:p>
        </p:txBody>
      </p:sp>
      <p:sp>
        <p:nvSpPr>
          <p:cNvPr id="3" name="Content Placeholder 2"/>
          <p:cNvSpPr>
            <a:spLocks noGrp="1"/>
          </p:cNvSpPr>
          <p:nvPr>
            <p:ph sz="quarter" idx="13"/>
          </p:nvPr>
        </p:nvSpPr>
        <p:spPr>
          <a:xfrm>
            <a:off x="457200" y="987671"/>
            <a:ext cx="8218488" cy="3491143"/>
          </a:xfrm>
        </p:spPr>
        <p:txBody>
          <a:bodyPr wrap="square" lIns="0" tIns="18000" rIns="0" bIns="18000" anchor="ctr" anchorCtr="0">
            <a:spAutoFit/>
          </a:bodyPr>
          <a:lstStyle/>
          <a:p>
            <a:pPr marL="342900" indent="-342900">
              <a:spcBef>
                <a:spcPts val="600"/>
              </a:spcBef>
            </a:pPr>
            <a:r>
              <a:rPr lang="en-US" dirty="0">
                <a:latin typeface="Arial" panose="020B0604020202020204" pitchFamily="34" charset="0"/>
                <a:cs typeface="Arial" panose="020B0604020202020204" pitchFamily="34" charset="0"/>
              </a:rPr>
              <a:t>Managing personnel with potential access is an essential part of information security</a:t>
            </a:r>
          </a:p>
          <a:p>
            <a:pPr marL="342900" indent="-342900">
              <a:spcBef>
                <a:spcPts val="600"/>
              </a:spcBef>
            </a:pPr>
            <a:r>
              <a:rPr lang="en-US" dirty="0">
                <a:latin typeface="Arial" panose="020B0604020202020204" pitchFamily="34" charset="0"/>
                <a:cs typeface="Arial" panose="020B0604020202020204" pitchFamily="34" charset="0"/>
              </a:rPr>
              <a:t>Employee involvement:</a:t>
            </a:r>
          </a:p>
          <a:p>
            <a:pPr marL="829818" lvl="1" indent="-342900"/>
            <a:r>
              <a:rPr lang="en-US" dirty="0">
                <a:latin typeface="Arial" panose="020B0604020202020204" pitchFamily="34" charset="0"/>
                <a:cs typeface="Arial" panose="020B0604020202020204" pitchFamily="34" charset="0"/>
              </a:rPr>
              <a:t>Unwittingly aid in the commission of a violation by failing to follow proper procedures</a:t>
            </a:r>
          </a:p>
          <a:p>
            <a:pPr marL="829818" lvl="1" indent="-342900"/>
            <a:r>
              <a:rPr lang="en-US" dirty="0">
                <a:latin typeface="Arial" panose="020B0604020202020204" pitchFamily="34" charset="0"/>
                <a:cs typeface="Arial" panose="020B0604020202020204" pitchFamily="34" charset="0"/>
              </a:rPr>
              <a:t>Forgetting security considerations</a:t>
            </a:r>
          </a:p>
          <a:p>
            <a:pPr marL="829818" lvl="1" indent="-342900"/>
            <a:r>
              <a:rPr lang="en-US" dirty="0">
                <a:latin typeface="Arial" panose="020B0604020202020204" pitchFamily="34" charset="0"/>
                <a:cs typeface="Arial" panose="020B0604020202020204" pitchFamily="34" charset="0"/>
              </a:rPr>
              <a:t>Not realizing that they are creating a vulnerability</a:t>
            </a:r>
          </a:p>
          <a:p>
            <a:pPr marL="829818" lvl="1" indent="-342900"/>
            <a:r>
              <a:rPr lang="en-US" dirty="0">
                <a:latin typeface="Arial" panose="020B0604020202020204" pitchFamily="34" charset="0"/>
                <a:cs typeface="Arial" panose="020B0604020202020204" pitchFamily="34" charset="0"/>
              </a:rPr>
              <a:t>Knowingly violate controls or procedures</a:t>
            </a:r>
          </a:p>
        </p:txBody>
      </p:sp>
    </p:spTree>
    <p:extLst>
      <p:ext uri="{BB962C8B-B14F-4D97-AF65-F5344CB8AC3E}">
        <p14:creationId xmlns:p14="http://schemas.microsoft.com/office/powerpoint/2010/main" val="5549205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Content Placeholder 2">
            <a:extLst>
              <a:ext uri="{FF2B5EF4-FFF2-40B4-BE49-F238E27FC236}">
                <a16:creationId xmlns:a16="http://schemas.microsoft.com/office/drawing/2014/main" id="{E0203936-C069-FBC4-7C90-FAF45B7CA06C}"/>
              </a:ext>
            </a:extLst>
          </p:cNvPr>
          <p:cNvSpPr>
            <a:spLocks noGrp="1"/>
          </p:cNvSpPr>
          <p:nvPr>
            <p:ph idx="1"/>
          </p:nvPr>
        </p:nvSpPr>
        <p:spPr>
          <a:xfrm>
            <a:off x="457200" y="1028785"/>
            <a:ext cx="8229600" cy="4428411"/>
          </a:xfrm>
        </p:spPr>
        <p:txBody>
          <a:bodyPr/>
          <a:lstStyle/>
          <a:p>
            <a:pPr eaLnBrk="1" hangingPunct="1"/>
            <a:r>
              <a:rPr lang="en-US" altLang="en-US" sz="2400" dirty="0"/>
              <a:t>Every company needs to do a better job of creating and fostering </a:t>
            </a:r>
            <a:r>
              <a:rPr lang="en-US" altLang="en-US" sz="2400" i="1" dirty="0"/>
              <a:t>a culture of security</a:t>
            </a:r>
            <a:r>
              <a:rPr lang="en-US" altLang="en-US" sz="2400" dirty="0"/>
              <a:t>.</a:t>
            </a:r>
          </a:p>
          <a:p>
            <a:pPr eaLnBrk="1" hangingPunct="1"/>
            <a:r>
              <a:rPr lang="en-US" altLang="en-US" sz="2400" dirty="0"/>
              <a:t>Even </a:t>
            </a:r>
            <a:r>
              <a:rPr lang="en-US" altLang="en-US" sz="2400" i="1" dirty="0"/>
              <a:t>simple measures — like employee training </a:t>
            </a:r>
            <a:r>
              <a:rPr lang="en-US" altLang="en-US" sz="2400" dirty="0"/>
              <a:t>and regular threat assessments — can help companies avoid becoming the easy target. </a:t>
            </a:r>
          </a:p>
          <a:p>
            <a:pPr eaLnBrk="1" hangingPunct="1"/>
            <a:r>
              <a:rPr lang="en-US" altLang="en-US" sz="2400" dirty="0"/>
              <a:t>The … mundane reality is that companies are most often breached by hackers walking down virtual hallways, looking for a single unlocked door. </a:t>
            </a:r>
          </a:p>
          <a:p>
            <a:pPr eaLnBrk="1" hangingPunct="1"/>
            <a:r>
              <a:rPr lang="en-US" altLang="en-US" sz="2400" dirty="0"/>
              <a:t>A recent </a:t>
            </a:r>
            <a:r>
              <a:rPr lang="en-US" altLang="en-US" sz="2400" dirty="0">
                <a:hlinkClick r:id="rId2"/>
              </a:rPr>
              <a:t>report by Verizon</a:t>
            </a:r>
            <a:r>
              <a:rPr lang="en-US" altLang="en-US" sz="2400" dirty="0"/>
              <a:t> suggests that a stunning 97 percent of data breaches last year were avoidable.</a:t>
            </a:r>
          </a:p>
        </p:txBody>
      </p:sp>
      <p:sp>
        <p:nvSpPr>
          <p:cNvPr id="20484" name="TextBox 3">
            <a:extLst>
              <a:ext uri="{FF2B5EF4-FFF2-40B4-BE49-F238E27FC236}">
                <a16:creationId xmlns:a16="http://schemas.microsoft.com/office/drawing/2014/main" id="{680AFA74-C45B-4E19-1CE1-A6D7F1324AD1}"/>
              </a:ext>
            </a:extLst>
          </p:cNvPr>
          <p:cNvSpPr txBox="1">
            <a:spLocks noChangeArrowheads="1"/>
          </p:cNvSpPr>
          <p:nvPr/>
        </p:nvSpPr>
        <p:spPr bwMode="auto">
          <a:xfrm>
            <a:off x="611188" y="5586008"/>
            <a:ext cx="7735370" cy="584775"/>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spcBef>
                <a:spcPct val="20000"/>
              </a:spcBef>
              <a:buFont typeface="Arial" panose="020B0604020202020204" pitchFamily="34" charset="0"/>
              <a:buChar char="•"/>
              <a:defRPr sz="2400">
                <a:solidFill>
                  <a:srgbClr val="FFFFFF"/>
                </a:solidFill>
                <a:latin typeface="Century Gothic" panose="020B0502020202020204" pitchFamily="34" charset="0"/>
                <a:ea typeface="ＭＳ Ｐゴシック" panose="020B0600070205080204" pitchFamily="34" charset="-128"/>
              </a:defRPr>
            </a:lvl1pPr>
            <a:lvl2pPr marL="742950" indent="-285750">
              <a:spcBef>
                <a:spcPct val="20000"/>
              </a:spcBef>
              <a:buFont typeface="Courier New" panose="02070309020205020404" pitchFamily="49" charset="0"/>
              <a:buChar char="o"/>
              <a:defRPr sz="1600">
                <a:solidFill>
                  <a:srgbClr val="FFFFFF"/>
                </a:solidFill>
                <a:latin typeface="Century Gothic" panose="020B050202020202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1600">
                <a:solidFill>
                  <a:srgbClr val="FFFFFF"/>
                </a:solidFill>
                <a:latin typeface="Century Gothic" panose="020B0502020202020204" pitchFamily="34" charset="0"/>
                <a:ea typeface="ＭＳ Ｐゴシック" panose="020B0600070205080204" pitchFamily="34" charset="-128"/>
              </a:defRPr>
            </a:lvl3pPr>
            <a:lvl4pPr marL="1600200" indent="-228600">
              <a:spcBef>
                <a:spcPct val="20000"/>
              </a:spcBef>
              <a:buFont typeface="Courier New" panose="02070309020205020404" pitchFamily="49" charset="0"/>
              <a:buChar char="o"/>
              <a:defRPr sz="1600">
                <a:solidFill>
                  <a:srgbClr val="FFFFFF"/>
                </a:solidFill>
                <a:latin typeface="Century Gothic" panose="020B050202020202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1600">
                <a:solidFill>
                  <a:srgbClr val="FFFFFF"/>
                </a:solidFill>
                <a:latin typeface="Century Gothic" panose="020B050202020202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1600">
                <a:solidFill>
                  <a:srgbClr val="FFFFFF"/>
                </a:solidFill>
                <a:latin typeface="Century Gothic" panose="020B050202020202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1600">
                <a:solidFill>
                  <a:srgbClr val="FFFFFF"/>
                </a:solidFill>
                <a:latin typeface="Century Gothic" panose="020B050202020202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1600">
                <a:solidFill>
                  <a:srgbClr val="FFFFFF"/>
                </a:solidFill>
                <a:latin typeface="Century Gothic" panose="020B050202020202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1600">
                <a:solidFill>
                  <a:srgbClr val="FFFFFF"/>
                </a:solidFill>
                <a:latin typeface="Century Gothic" panose="020B0502020202020204" pitchFamily="34" charset="0"/>
                <a:ea typeface="ＭＳ Ｐゴシック" panose="020B0600070205080204" pitchFamily="34" charset="-128"/>
              </a:defRPr>
            </a:lvl9pPr>
          </a:lstStyle>
          <a:p>
            <a:pPr eaLnBrk="1" hangingPunct="1">
              <a:spcBef>
                <a:spcPct val="0"/>
              </a:spcBef>
              <a:buFontTx/>
              <a:buNone/>
            </a:pPr>
            <a:r>
              <a:rPr lang="en-US" altLang="en-US" sz="1600" dirty="0">
                <a:solidFill>
                  <a:schemeClr val="tx1"/>
                </a:solidFill>
                <a:latin typeface="Arial" panose="020B0604020202020204" pitchFamily="34" charset="0"/>
              </a:rPr>
              <a:t>*U.S. Attorney for the Southern District of New York, appointed by Obama and fired by Trump in his first </a:t>
            </a:r>
            <a:r>
              <a:rPr lang="en-US" altLang="en-US" sz="1600" dirty="0" err="1">
                <a:solidFill>
                  <a:schemeClr val="tx1"/>
                </a:solidFill>
                <a:latin typeface="Arial" panose="020B0604020202020204" pitchFamily="34" charset="0"/>
              </a:rPr>
              <a:t>termafter</a:t>
            </a:r>
            <a:r>
              <a:rPr lang="en-US" altLang="en-US" sz="1600" dirty="0">
                <a:solidFill>
                  <a:schemeClr val="tx1"/>
                </a:solidFill>
                <a:latin typeface="Arial" panose="020B0604020202020204" pitchFamily="34" charset="0"/>
              </a:rPr>
              <a:t> promising Sen. Schumer he would retain him</a:t>
            </a:r>
          </a:p>
        </p:txBody>
      </p:sp>
      <p:sp>
        <p:nvSpPr>
          <p:cNvPr id="6" name="TextBox 5">
            <a:extLst>
              <a:ext uri="{FF2B5EF4-FFF2-40B4-BE49-F238E27FC236}">
                <a16:creationId xmlns:a16="http://schemas.microsoft.com/office/drawing/2014/main" id="{1F0FC9A6-21C3-1B82-BF0B-4AE3051EFDE2}"/>
              </a:ext>
            </a:extLst>
          </p:cNvPr>
          <p:cNvSpPr txBox="1"/>
          <p:nvPr/>
        </p:nvSpPr>
        <p:spPr>
          <a:xfrm>
            <a:off x="7884368" y="6170783"/>
            <a:ext cx="671979" cy="369332"/>
          </a:xfrm>
          <a:prstGeom prst="rect">
            <a:avLst/>
          </a:prstGeom>
          <a:noFill/>
        </p:spPr>
        <p:txBody>
          <a:bodyPr wrap="none" rtlCol="0">
            <a:spAutoFit/>
          </a:bodyPr>
          <a:lstStyle/>
          <a:p>
            <a:r>
              <a:rPr lang="en-US" dirty="0"/>
              <a:t>SJW</a:t>
            </a:r>
          </a:p>
        </p:txBody>
      </p:sp>
      <p:sp>
        <p:nvSpPr>
          <p:cNvPr id="7" name="Title 1">
            <a:extLst>
              <a:ext uri="{FF2B5EF4-FFF2-40B4-BE49-F238E27FC236}">
                <a16:creationId xmlns:a16="http://schemas.microsoft.com/office/drawing/2014/main" id="{D667235F-300C-9229-9FE4-22809032B7D0}"/>
              </a:ext>
            </a:extLst>
          </p:cNvPr>
          <p:cNvSpPr>
            <a:spLocks noGrp="1"/>
          </p:cNvSpPr>
          <p:nvPr>
            <p:ph type="title"/>
          </p:nvPr>
        </p:nvSpPr>
        <p:spPr>
          <a:xfrm>
            <a:off x="457200" y="205090"/>
            <a:ext cx="8229600" cy="559572"/>
          </a:xfrm>
          <a:noFill/>
          <a:ln>
            <a:noFill/>
          </a:ln>
        </p:spPr>
        <p:txBody>
          <a:bodyPr lIns="0" tIns="18000" rIns="0" bIns="18000" anchor="ctr" anchorCtr="0">
            <a:spAutoFit/>
          </a:bodyPr>
          <a:lstStyle/>
          <a:p>
            <a:r>
              <a:rPr lang="en-US" sz="3600" dirty="0">
                <a:latin typeface="+mj-lt"/>
              </a:rPr>
              <a:t>Preet Bharara*</a:t>
            </a:r>
          </a:p>
        </p:txBody>
      </p:sp>
    </p:spTree>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80078"/>
            <a:ext cx="8218488" cy="590349"/>
          </a:xfrm>
        </p:spPr>
        <p:txBody>
          <a:bodyPr wrap="square" lIns="0" tIns="18000" rIns="0" bIns="18000" anchor="ctr" anchorCtr="0">
            <a:spAutoFit/>
          </a:bodyPr>
          <a:lstStyle/>
          <a:p>
            <a:r>
              <a:rPr lang="en-US" dirty="0"/>
              <a:t>Security in the Hiring Process</a:t>
            </a:r>
          </a:p>
        </p:txBody>
      </p:sp>
      <p:sp>
        <p:nvSpPr>
          <p:cNvPr id="3" name="Content Placeholder 2"/>
          <p:cNvSpPr>
            <a:spLocks noGrp="1"/>
          </p:cNvSpPr>
          <p:nvPr>
            <p:ph sz="quarter" idx="13"/>
          </p:nvPr>
        </p:nvSpPr>
        <p:spPr>
          <a:xfrm>
            <a:off x="457200" y="1036963"/>
            <a:ext cx="8218488" cy="4191335"/>
          </a:xfrm>
        </p:spPr>
        <p:txBody>
          <a:bodyPr wrap="square" lIns="0" tIns="18000" rIns="0" bIns="18000" anchor="ctr" anchorCtr="0">
            <a:spAutoFit/>
          </a:bodyPr>
          <a:lstStyle/>
          <a:p>
            <a:pPr marL="342900" indent="-342900">
              <a:spcBef>
                <a:spcPts val="600"/>
              </a:spcBef>
            </a:pPr>
            <a:r>
              <a:rPr lang="en-US" dirty="0">
                <a:latin typeface="Arial" panose="020B0604020202020204" pitchFamily="34" charset="0"/>
                <a:cs typeface="Arial" panose="020B0604020202020204" pitchFamily="34" charset="0"/>
              </a:rPr>
              <a:t>Objective:</a:t>
            </a:r>
          </a:p>
          <a:p>
            <a:pPr marL="829818" lvl="1" indent="-342900"/>
            <a:r>
              <a:rPr lang="en-US" dirty="0">
                <a:latin typeface="Arial" panose="020B0604020202020204" pitchFamily="34" charset="0"/>
                <a:cs typeface="Arial" panose="020B0604020202020204" pitchFamily="34" charset="0"/>
              </a:rPr>
              <a:t>“To ensure that employees, contractors and third party users understand their responsibilities, and are suitable for the roles they are considered for, and to reduce the risk of theft, fraud or misuse of facilities”</a:t>
            </a:r>
          </a:p>
          <a:p>
            <a:pPr marL="342900" indent="-342900">
              <a:spcBef>
                <a:spcPts val="600"/>
              </a:spcBef>
            </a:pPr>
            <a:r>
              <a:rPr lang="en-US" dirty="0">
                <a:latin typeface="Arial" panose="020B0604020202020204" pitchFamily="34" charset="0"/>
                <a:cs typeface="Arial" panose="020B0604020202020204" pitchFamily="34" charset="0"/>
              </a:rPr>
              <a:t>Need appropriate background checks and screening</a:t>
            </a:r>
          </a:p>
          <a:p>
            <a:pPr marL="829818" lvl="1" indent="-342900"/>
            <a:r>
              <a:rPr lang="en-US" dirty="0">
                <a:latin typeface="Arial" panose="020B0604020202020204" pitchFamily="34" charset="0"/>
                <a:cs typeface="Arial" panose="020B0604020202020204" pitchFamily="34" charset="0"/>
              </a:rPr>
              <a:t>Investigate accuracy of details</a:t>
            </a:r>
          </a:p>
          <a:p>
            <a:pPr marL="342900" indent="-342900">
              <a:spcBef>
                <a:spcPts val="600"/>
              </a:spcBef>
            </a:pPr>
            <a:r>
              <a:rPr lang="en-US" dirty="0">
                <a:latin typeface="Arial" panose="020B0604020202020204" pitchFamily="34" charset="0"/>
                <a:cs typeface="Arial" panose="020B0604020202020204" pitchFamily="34" charset="0"/>
              </a:rPr>
              <a:t>For highly sensitive positions:</a:t>
            </a:r>
          </a:p>
          <a:p>
            <a:pPr marL="829818" lvl="1" indent="-342900"/>
            <a:r>
              <a:rPr lang="en-US" dirty="0">
                <a:latin typeface="Arial" panose="020B0604020202020204" pitchFamily="34" charset="0"/>
                <a:cs typeface="Arial" panose="020B0604020202020204" pitchFamily="34" charset="0"/>
              </a:rPr>
              <a:t>Have an investigation agency do a background check</a:t>
            </a:r>
          </a:p>
          <a:p>
            <a:pPr marL="829818" lvl="1" indent="-342900"/>
            <a:r>
              <a:rPr lang="en-US" dirty="0">
                <a:latin typeface="Arial" panose="020B0604020202020204" pitchFamily="34" charset="0"/>
                <a:cs typeface="Arial" panose="020B0604020202020204" pitchFamily="34" charset="0"/>
              </a:rPr>
              <a:t>Criminal record and credit check</a:t>
            </a:r>
          </a:p>
        </p:txBody>
      </p:sp>
    </p:spTree>
    <p:extLst>
      <p:ext uri="{BB962C8B-B14F-4D97-AF65-F5344CB8AC3E}">
        <p14:creationId xmlns:p14="http://schemas.microsoft.com/office/powerpoint/2010/main" val="210030794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9906B76-FF23-48DF-062A-BB5F3388D005}"/>
              </a:ext>
            </a:extLst>
          </p:cNvPr>
          <p:cNvSpPr>
            <a:spLocks noGrp="1"/>
          </p:cNvSpPr>
          <p:nvPr>
            <p:ph type="title"/>
          </p:nvPr>
        </p:nvSpPr>
        <p:spPr>
          <a:xfrm>
            <a:off x="457200" y="189702"/>
            <a:ext cx="8218488" cy="590349"/>
          </a:xfrm>
        </p:spPr>
        <p:txBody>
          <a:bodyPr wrap="square" lIns="0" tIns="18000" rIns="0" bIns="18000" anchor="ctr" anchorCtr="0">
            <a:spAutoFit/>
          </a:bodyPr>
          <a:lstStyle/>
          <a:p>
            <a:r>
              <a:rPr lang="en-US" dirty="0"/>
              <a:t>Employment Agreements</a:t>
            </a:r>
          </a:p>
        </p:txBody>
      </p:sp>
      <p:sp>
        <p:nvSpPr>
          <p:cNvPr id="5" name="Content Placeholder 4">
            <a:extLst>
              <a:ext uri="{FF2B5EF4-FFF2-40B4-BE49-F238E27FC236}">
                <a16:creationId xmlns:a16="http://schemas.microsoft.com/office/drawing/2014/main" id="{D8C09370-617D-CA5D-C118-8516E21D2830}"/>
              </a:ext>
            </a:extLst>
          </p:cNvPr>
          <p:cNvSpPr>
            <a:spLocks noGrp="1"/>
          </p:cNvSpPr>
          <p:nvPr>
            <p:ph sz="quarter" idx="13"/>
          </p:nvPr>
        </p:nvSpPr>
        <p:spPr>
          <a:xfrm>
            <a:off x="457200" y="1051475"/>
            <a:ext cx="8218488" cy="1144347"/>
          </a:xfrm>
        </p:spPr>
        <p:txBody>
          <a:bodyPr wrap="square" lIns="0" tIns="18000" rIns="0" bIns="18000" anchor="ctr" anchorCtr="0">
            <a:spAutoFit/>
          </a:bodyPr>
          <a:lstStyle/>
          <a:p>
            <a:pPr marL="0" indent="0">
              <a:buNone/>
            </a:pPr>
            <a:r>
              <a:rPr lang="en-US" dirty="0">
                <a:latin typeface="Arial" panose="020B0604020202020204" pitchFamily="34" charset="0"/>
                <a:cs typeface="Arial" panose="020B0604020202020204" pitchFamily="34" charset="0"/>
              </a:rPr>
              <a:t>Employees should agree to and sign the terms and conditions of their employment contract, which should include:</a:t>
            </a:r>
          </a:p>
        </p:txBody>
      </p:sp>
      <p:graphicFrame>
        <p:nvGraphicFramePr>
          <p:cNvPr id="19" name="Object 18" descr="Roman numeral 1.">
            <a:extLst>
              <a:ext uri="{FF2B5EF4-FFF2-40B4-BE49-F238E27FC236}">
                <a16:creationId xmlns:a16="http://schemas.microsoft.com/office/drawing/2014/main" id="{A3996952-3DDD-32A6-47E3-8B41F616071E}"/>
              </a:ext>
            </a:extLst>
          </p:cNvPr>
          <p:cNvGraphicFramePr>
            <a:graphicFrameLocks noChangeAspect="1"/>
          </p:cNvGraphicFramePr>
          <p:nvPr>
            <p:extLst>
              <p:ext uri="{D42A27DB-BD31-4B8C-83A1-F6EECF244321}">
                <p14:modId xmlns:p14="http://schemas.microsoft.com/office/powerpoint/2010/main" val="4004061054"/>
              </p:ext>
            </p:extLst>
          </p:nvPr>
        </p:nvGraphicFramePr>
        <p:xfrm>
          <a:off x="442910" y="2322533"/>
          <a:ext cx="237229" cy="342088"/>
        </p:xfrm>
        <a:graphic>
          <a:graphicData uri="http://schemas.openxmlformats.org/presentationml/2006/ole">
            <mc:AlternateContent xmlns:mc="http://schemas.openxmlformats.org/markup-compatibility/2006">
              <mc:Choice xmlns:v="urn:schemas-microsoft-com:vml" Requires="v">
                <p:oleObj spid="_x0000_s1030" name="Equation" r:id="rId4" imgW="114120" imgH="164880" progId="Equation.DSMT4">
                  <p:embed/>
                </p:oleObj>
              </mc:Choice>
              <mc:Fallback>
                <p:oleObj name="Equation" r:id="rId4" imgW="114120" imgH="164880" progId="Equation.DSMT4">
                  <p:embed/>
                  <p:pic>
                    <p:nvPicPr>
                      <p:cNvPr id="3" name="Object 2" descr="t equals 0">
                        <a:extLst>
                          <a:ext uri="{FF2B5EF4-FFF2-40B4-BE49-F238E27FC236}">
                            <a16:creationId xmlns:a16="http://schemas.microsoft.com/office/drawing/2014/main" id="{2E28D6EE-750F-4ACF-BE50-CFD7B232A992}"/>
                          </a:ext>
                        </a:extLst>
                      </p:cNvPr>
                      <p:cNvPicPr/>
                      <p:nvPr/>
                    </p:nvPicPr>
                    <p:blipFill>
                      <a:blip r:embed="rId5"/>
                      <a:stretch>
                        <a:fillRect/>
                      </a:stretch>
                    </p:blipFill>
                    <p:spPr>
                      <a:xfrm>
                        <a:off x="442910" y="2322533"/>
                        <a:ext cx="237229" cy="342088"/>
                      </a:xfrm>
                      <a:prstGeom prst="rect">
                        <a:avLst/>
                      </a:prstGeom>
                    </p:spPr>
                  </p:pic>
                </p:oleObj>
              </mc:Fallback>
            </mc:AlternateContent>
          </a:graphicData>
        </a:graphic>
      </p:graphicFrame>
      <p:sp>
        <p:nvSpPr>
          <p:cNvPr id="6" name="Content Placeholder 5">
            <a:extLst>
              <a:ext uri="{FF2B5EF4-FFF2-40B4-BE49-F238E27FC236}">
                <a16:creationId xmlns:a16="http://schemas.microsoft.com/office/drawing/2014/main" id="{F8B7C147-07F0-51A5-2407-44E26AB5B622}"/>
              </a:ext>
            </a:extLst>
          </p:cNvPr>
          <p:cNvSpPr>
            <a:spLocks noGrp="1"/>
          </p:cNvSpPr>
          <p:nvPr>
            <p:ph sz="quarter" idx="14"/>
          </p:nvPr>
        </p:nvSpPr>
        <p:spPr>
          <a:xfrm>
            <a:off x="947109" y="2292902"/>
            <a:ext cx="7728579" cy="775015"/>
          </a:xfrm>
        </p:spPr>
        <p:txBody>
          <a:bodyPr wrap="square" lIns="0" tIns="18000" rIns="0" bIns="18000" anchor="ctr" anchorCtr="0">
            <a:spAutoFit/>
          </a:bodyPr>
          <a:lstStyle/>
          <a:p>
            <a:pPr marL="0" indent="0">
              <a:buNone/>
            </a:pPr>
            <a:r>
              <a:rPr lang="en-US" dirty="0">
                <a:latin typeface="Arial" panose="020B0604020202020204" pitchFamily="34" charset="0"/>
                <a:cs typeface="Arial" panose="020B0604020202020204" pitchFamily="34" charset="0"/>
              </a:rPr>
              <a:t>Employee and organizational responsibilities for information security</a:t>
            </a:r>
          </a:p>
        </p:txBody>
      </p:sp>
      <p:graphicFrame>
        <p:nvGraphicFramePr>
          <p:cNvPr id="20" name="Object 19" descr="Roman numeral 2.">
            <a:extLst>
              <a:ext uri="{FF2B5EF4-FFF2-40B4-BE49-F238E27FC236}">
                <a16:creationId xmlns:a16="http://schemas.microsoft.com/office/drawing/2014/main" id="{3A73124B-943C-B9B3-D7F5-C83516B59971}"/>
              </a:ext>
            </a:extLst>
          </p:cNvPr>
          <p:cNvGraphicFramePr>
            <a:graphicFrameLocks noChangeAspect="1"/>
          </p:cNvGraphicFramePr>
          <p:nvPr>
            <p:extLst>
              <p:ext uri="{D42A27DB-BD31-4B8C-83A1-F6EECF244321}">
                <p14:modId xmlns:p14="http://schemas.microsoft.com/office/powerpoint/2010/main" val="700361265"/>
              </p:ext>
            </p:extLst>
          </p:nvPr>
        </p:nvGraphicFramePr>
        <p:xfrm>
          <a:off x="447575" y="3200594"/>
          <a:ext cx="317500" cy="341312"/>
        </p:xfrm>
        <a:graphic>
          <a:graphicData uri="http://schemas.openxmlformats.org/presentationml/2006/ole">
            <mc:AlternateContent xmlns:mc="http://schemas.openxmlformats.org/markup-compatibility/2006">
              <mc:Choice xmlns:v="urn:schemas-microsoft-com:vml" Requires="v">
                <p:oleObj spid="_x0000_s1031" name="Equation" r:id="rId6" imgW="152280" imgH="164880" progId="Equation.DSMT4">
                  <p:embed/>
                </p:oleObj>
              </mc:Choice>
              <mc:Fallback>
                <p:oleObj name="Equation" r:id="rId6" imgW="152280" imgH="164880" progId="Equation.DSMT4">
                  <p:embed/>
                  <p:pic>
                    <p:nvPicPr>
                      <p:cNvPr id="19" name="Object 18" descr="t equals 0">
                        <a:extLst>
                          <a:ext uri="{FF2B5EF4-FFF2-40B4-BE49-F238E27FC236}">
                            <a16:creationId xmlns:a16="http://schemas.microsoft.com/office/drawing/2014/main" id="{A3996952-3DDD-32A6-47E3-8B41F616071E}"/>
                          </a:ext>
                        </a:extLst>
                      </p:cNvPr>
                      <p:cNvPicPr/>
                      <p:nvPr/>
                    </p:nvPicPr>
                    <p:blipFill>
                      <a:blip r:embed="rId7"/>
                      <a:stretch>
                        <a:fillRect/>
                      </a:stretch>
                    </p:blipFill>
                    <p:spPr>
                      <a:xfrm>
                        <a:off x="447575" y="3200594"/>
                        <a:ext cx="317500" cy="341312"/>
                      </a:xfrm>
                      <a:prstGeom prst="rect">
                        <a:avLst/>
                      </a:prstGeom>
                    </p:spPr>
                  </p:pic>
                </p:oleObj>
              </mc:Fallback>
            </mc:AlternateContent>
          </a:graphicData>
        </a:graphic>
      </p:graphicFrame>
      <p:sp>
        <p:nvSpPr>
          <p:cNvPr id="7" name="Content Placeholder 6">
            <a:extLst>
              <a:ext uri="{FF2B5EF4-FFF2-40B4-BE49-F238E27FC236}">
                <a16:creationId xmlns:a16="http://schemas.microsoft.com/office/drawing/2014/main" id="{BA87D7F0-3AB7-5D1C-F016-0DA80A4CB242}"/>
              </a:ext>
            </a:extLst>
          </p:cNvPr>
          <p:cNvSpPr>
            <a:spLocks noGrp="1"/>
          </p:cNvSpPr>
          <p:nvPr>
            <p:ph sz="quarter" idx="15"/>
          </p:nvPr>
        </p:nvSpPr>
        <p:spPr>
          <a:xfrm>
            <a:off x="947109" y="3183388"/>
            <a:ext cx="7728579" cy="405683"/>
          </a:xfrm>
        </p:spPr>
        <p:txBody>
          <a:bodyPr wrap="square" lIns="0" tIns="18000" rIns="0" bIns="18000" anchor="ctr" anchorCtr="0">
            <a:spAutoFit/>
          </a:bodyPr>
          <a:lstStyle/>
          <a:p>
            <a:pPr marL="432" indent="0">
              <a:buNone/>
            </a:pPr>
            <a:r>
              <a:rPr lang="en-US" dirty="0">
                <a:latin typeface="Arial" panose="020B0604020202020204" pitchFamily="34" charset="0"/>
                <a:cs typeface="Arial" panose="020B0604020202020204" pitchFamily="34" charset="0"/>
              </a:rPr>
              <a:t>A confidentiality and non-disclosure agreement</a:t>
            </a:r>
          </a:p>
        </p:txBody>
      </p:sp>
      <p:graphicFrame>
        <p:nvGraphicFramePr>
          <p:cNvPr id="21" name="Object 20" descr="Roman numeral 3.">
            <a:extLst>
              <a:ext uri="{FF2B5EF4-FFF2-40B4-BE49-F238E27FC236}">
                <a16:creationId xmlns:a16="http://schemas.microsoft.com/office/drawing/2014/main" id="{BEDA707E-D509-AB6A-7DBE-A80F93653C4D}"/>
              </a:ext>
            </a:extLst>
          </p:cNvPr>
          <p:cNvGraphicFramePr>
            <a:graphicFrameLocks noChangeAspect="1"/>
          </p:cNvGraphicFramePr>
          <p:nvPr>
            <p:extLst>
              <p:ext uri="{D42A27DB-BD31-4B8C-83A1-F6EECF244321}">
                <p14:modId xmlns:p14="http://schemas.microsoft.com/office/powerpoint/2010/main" val="4116452317"/>
              </p:ext>
            </p:extLst>
          </p:nvPr>
        </p:nvGraphicFramePr>
        <p:xfrm>
          <a:off x="442813" y="3794219"/>
          <a:ext cx="423863" cy="341313"/>
        </p:xfrm>
        <a:graphic>
          <a:graphicData uri="http://schemas.openxmlformats.org/presentationml/2006/ole">
            <mc:AlternateContent xmlns:mc="http://schemas.openxmlformats.org/markup-compatibility/2006">
              <mc:Choice xmlns:v="urn:schemas-microsoft-com:vml" Requires="v">
                <p:oleObj spid="_x0000_s1032" name="Equation" r:id="rId8" imgW="203040" imgH="164880" progId="Equation.DSMT4">
                  <p:embed/>
                </p:oleObj>
              </mc:Choice>
              <mc:Fallback>
                <p:oleObj name="Equation" r:id="rId8" imgW="203040" imgH="164880" progId="Equation.DSMT4">
                  <p:embed/>
                  <p:pic>
                    <p:nvPicPr>
                      <p:cNvPr id="20" name="Object 19" descr="t equals 0">
                        <a:extLst>
                          <a:ext uri="{FF2B5EF4-FFF2-40B4-BE49-F238E27FC236}">
                            <a16:creationId xmlns:a16="http://schemas.microsoft.com/office/drawing/2014/main" id="{3A73124B-943C-B9B3-D7F5-C83516B59971}"/>
                          </a:ext>
                        </a:extLst>
                      </p:cNvPr>
                      <p:cNvPicPr/>
                      <p:nvPr/>
                    </p:nvPicPr>
                    <p:blipFill>
                      <a:blip r:embed="rId9"/>
                      <a:stretch>
                        <a:fillRect/>
                      </a:stretch>
                    </p:blipFill>
                    <p:spPr>
                      <a:xfrm>
                        <a:off x="442813" y="3794219"/>
                        <a:ext cx="423863" cy="341313"/>
                      </a:xfrm>
                      <a:prstGeom prst="rect">
                        <a:avLst/>
                      </a:prstGeom>
                    </p:spPr>
                  </p:pic>
                </p:oleObj>
              </mc:Fallback>
            </mc:AlternateContent>
          </a:graphicData>
        </a:graphic>
      </p:graphicFrame>
      <p:sp>
        <p:nvSpPr>
          <p:cNvPr id="8" name="Content Placeholder 7">
            <a:extLst>
              <a:ext uri="{FF2B5EF4-FFF2-40B4-BE49-F238E27FC236}">
                <a16:creationId xmlns:a16="http://schemas.microsoft.com/office/drawing/2014/main" id="{E4A96358-8870-6615-8C19-C1126DE17BF5}"/>
              </a:ext>
            </a:extLst>
          </p:cNvPr>
          <p:cNvSpPr>
            <a:spLocks noGrp="1"/>
          </p:cNvSpPr>
          <p:nvPr>
            <p:ph sz="quarter" idx="16"/>
          </p:nvPr>
        </p:nvSpPr>
        <p:spPr>
          <a:xfrm>
            <a:off x="947109" y="3758479"/>
            <a:ext cx="7728579" cy="405683"/>
          </a:xfrm>
        </p:spPr>
        <p:txBody>
          <a:bodyPr wrap="square" lIns="0" tIns="18000" rIns="0" bIns="18000" anchor="ctr" anchorCtr="0">
            <a:spAutoFit/>
          </a:bodyPr>
          <a:lstStyle/>
          <a:p>
            <a:pPr marL="0" indent="0">
              <a:buNone/>
            </a:pPr>
            <a:r>
              <a:rPr lang="en-US" dirty="0">
                <a:latin typeface="Arial" panose="020B0604020202020204" pitchFamily="34" charset="0"/>
                <a:cs typeface="Arial" panose="020B0604020202020204" pitchFamily="34" charset="0"/>
              </a:rPr>
              <a:t>Reference to the organization's security policy</a:t>
            </a:r>
          </a:p>
        </p:txBody>
      </p:sp>
      <p:graphicFrame>
        <p:nvGraphicFramePr>
          <p:cNvPr id="22" name="Object 21" descr="Roman numeral 4.">
            <a:extLst>
              <a:ext uri="{FF2B5EF4-FFF2-40B4-BE49-F238E27FC236}">
                <a16:creationId xmlns:a16="http://schemas.microsoft.com/office/drawing/2014/main" id="{8B61246A-15F0-EFCA-24A9-152D4A79EC1A}"/>
              </a:ext>
            </a:extLst>
          </p:cNvPr>
          <p:cNvGraphicFramePr>
            <a:graphicFrameLocks noChangeAspect="1"/>
          </p:cNvGraphicFramePr>
          <p:nvPr>
            <p:extLst>
              <p:ext uri="{D42A27DB-BD31-4B8C-83A1-F6EECF244321}">
                <p14:modId xmlns:p14="http://schemas.microsoft.com/office/powerpoint/2010/main" val="445729448"/>
              </p:ext>
            </p:extLst>
          </p:nvPr>
        </p:nvGraphicFramePr>
        <p:xfrm>
          <a:off x="442813" y="4344547"/>
          <a:ext cx="450850" cy="341313"/>
        </p:xfrm>
        <a:graphic>
          <a:graphicData uri="http://schemas.openxmlformats.org/presentationml/2006/ole">
            <mc:AlternateContent xmlns:mc="http://schemas.openxmlformats.org/markup-compatibility/2006">
              <mc:Choice xmlns:v="urn:schemas-microsoft-com:vml" Requires="v">
                <p:oleObj spid="_x0000_s1033" name="Equation" r:id="rId10" imgW="215640" imgH="164880" progId="Equation.DSMT4">
                  <p:embed/>
                </p:oleObj>
              </mc:Choice>
              <mc:Fallback>
                <p:oleObj name="Equation" r:id="rId10" imgW="215640" imgH="164880" progId="Equation.DSMT4">
                  <p:embed/>
                  <p:pic>
                    <p:nvPicPr>
                      <p:cNvPr id="21" name="Object 20" descr="t equals 0">
                        <a:extLst>
                          <a:ext uri="{FF2B5EF4-FFF2-40B4-BE49-F238E27FC236}">
                            <a16:creationId xmlns:a16="http://schemas.microsoft.com/office/drawing/2014/main" id="{BEDA707E-D509-AB6A-7DBE-A80F93653C4D}"/>
                          </a:ext>
                        </a:extLst>
                      </p:cNvPr>
                      <p:cNvPicPr/>
                      <p:nvPr/>
                    </p:nvPicPr>
                    <p:blipFill>
                      <a:blip r:embed="rId11"/>
                      <a:stretch>
                        <a:fillRect/>
                      </a:stretch>
                    </p:blipFill>
                    <p:spPr>
                      <a:xfrm>
                        <a:off x="442813" y="4344547"/>
                        <a:ext cx="450850" cy="341313"/>
                      </a:xfrm>
                      <a:prstGeom prst="rect">
                        <a:avLst/>
                      </a:prstGeom>
                    </p:spPr>
                  </p:pic>
                </p:oleObj>
              </mc:Fallback>
            </mc:AlternateContent>
          </a:graphicData>
        </a:graphic>
      </p:graphicFrame>
      <p:sp>
        <p:nvSpPr>
          <p:cNvPr id="9" name="Content Placeholder 8">
            <a:extLst>
              <a:ext uri="{FF2B5EF4-FFF2-40B4-BE49-F238E27FC236}">
                <a16:creationId xmlns:a16="http://schemas.microsoft.com/office/drawing/2014/main" id="{37B17849-F8F0-6547-AD39-15C0352BEC77}"/>
              </a:ext>
            </a:extLst>
          </p:cNvPr>
          <p:cNvSpPr>
            <a:spLocks noGrp="1"/>
          </p:cNvSpPr>
          <p:nvPr>
            <p:ph sz="quarter" idx="17"/>
          </p:nvPr>
        </p:nvSpPr>
        <p:spPr>
          <a:xfrm>
            <a:off x="947109" y="4315259"/>
            <a:ext cx="7728579" cy="775015"/>
          </a:xfrm>
        </p:spPr>
        <p:txBody>
          <a:bodyPr wrap="square" lIns="0" tIns="18000" rIns="0" bIns="18000" anchor="ctr" anchorCtr="0">
            <a:spAutoFit/>
          </a:bodyPr>
          <a:lstStyle/>
          <a:p>
            <a:pPr marL="0" indent="0">
              <a:buNone/>
            </a:pPr>
            <a:r>
              <a:rPr lang="en-US" dirty="0">
                <a:latin typeface="Arial" panose="020B0604020202020204" pitchFamily="34" charset="0"/>
                <a:cs typeface="Arial" panose="020B0604020202020204" pitchFamily="34" charset="0"/>
              </a:rPr>
              <a:t>Acknowledgement that the employee has reviewed and agrees to abide by the policy</a:t>
            </a:r>
          </a:p>
        </p:txBody>
      </p:sp>
    </p:spTree>
    <p:extLst>
      <p:ext uri="{BB962C8B-B14F-4D97-AF65-F5344CB8AC3E}">
        <p14:creationId xmlns:p14="http://schemas.microsoft.com/office/powerpoint/2010/main" val="11798616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90074"/>
            <a:ext cx="8218488" cy="590349"/>
          </a:xfrm>
        </p:spPr>
        <p:txBody>
          <a:bodyPr wrap="square" lIns="0" tIns="18000" rIns="0" bIns="18000" anchor="ctr" anchorCtr="0">
            <a:spAutoFit/>
          </a:bodyPr>
          <a:lstStyle/>
          <a:p>
            <a:r>
              <a:rPr lang="en-US" dirty="0"/>
              <a:t>Figure 17.2</a:t>
            </a:r>
          </a:p>
        </p:txBody>
      </p:sp>
      <p:sp>
        <p:nvSpPr>
          <p:cNvPr id="6" name="Content Placeholder 5">
            <a:extLst>
              <a:ext uri="{FF2B5EF4-FFF2-40B4-BE49-F238E27FC236}">
                <a16:creationId xmlns:a16="http://schemas.microsoft.com/office/drawing/2014/main" id="{1A9623D0-2F34-A6FA-D87E-15ECA6B3A63E}"/>
              </a:ext>
            </a:extLst>
          </p:cNvPr>
          <p:cNvSpPr>
            <a:spLocks noGrp="1"/>
          </p:cNvSpPr>
          <p:nvPr>
            <p:ph sz="quarter" idx="13"/>
          </p:nvPr>
        </p:nvSpPr>
        <p:spPr>
          <a:xfrm>
            <a:off x="457200" y="1057734"/>
            <a:ext cx="8218488" cy="405683"/>
          </a:xfrm>
        </p:spPr>
        <p:txBody>
          <a:bodyPr wrap="square" lIns="0" tIns="18000" rIns="0" bIns="18000" anchor="ctr" anchorCtr="0">
            <a:spAutoFit/>
          </a:bodyPr>
          <a:lstStyle/>
          <a:p>
            <a:pPr marL="0" indent="0">
              <a:buNone/>
            </a:pPr>
            <a:r>
              <a:rPr lang="en-US" dirty="0">
                <a:latin typeface="Arial" panose="020B0604020202020204" pitchFamily="34" charset="0"/>
                <a:cs typeface="Arial" panose="020B0604020202020204" pitchFamily="34" charset="0"/>
              </a:rPr>
              <a:t>Security-Related Tasks by Job Description</a:t>
            </a:r>
          </a:p>
        </p:txBody>
      </p:sp>
      <p:pic>
        <p:nvPicPr>
          <p:cNvPr id="9" name="Picture 8" descr="The table shows the details of security-related tasks by job description.&#10;Long description is available in notes, Press F6.">
            <a:extLst>
              <a:ext uri="{FF2B5EF4-FFF2-40B4-BE49-F238E27FC236}">
                <a16:creationId xmlns:a16="http://schemas.microsoft.com/office/drawing/2014/main" id="{E7C075CF-3696-F1FE-45D7-568B2E17214A}"/>
              </a:ext>
            </a:extLst>
          </p:cNvPr>
          <p:cNvPicPr>
            <a:picLocks noChangeAspect="1"/>
          </p:cNvPicPr>
          <p:nvPr/>
        </p:nvPicPr>
        <p:blipFill>
          <a:blip r:embed="rId3"/>
          <a:stretch>
            <a:fillRect/>
          </a:stretch>
        </p:blipFill>
        <p:spPr>
          <a:xfrm>
            <a:off x="1372682" y="1720734"/>
            <a:ext cx="6398636" cy="4398310"/>
          </a:xfrm>
          <a:prstGeom prst="rect">
            <a:avLst/>
          </a:prstGeom>
        </p:spPr>
      </p:pic>
    </p:spTree>
    <p:extLst>
      <p:ext uri="{BB962C8B-B14F-4D97-AF65-F5344CB8AC3E}">
        <p14:creationId xmlns:p14="http://schemas.microsoft.com/office/powerpoint/2010/main" val="22297064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89704"/>
            <a:ext cx="8229600" cy="590349"/>
          </a:xfrm>
        </p:spPr>
        <p:txBody>
          <a:bodyPr lIns="0" tIns="18000" rIns="0" bIns="18000" anchor="ctr" anchorCtr="0">
            <a:spAutoFit/>
          </a:bodyPr>
          <a:lstStyle/>
          <a:p>
            <a:r>
              <a:rPr lang="en-US" dirty="0"/>
              <a:t>During Employment</a:t>
            </a:r>
          </a:p>
        </p:txBody>
      </p:sp>
      <p:sp>
        <p:nvSpPr>
          <p:cNvPr id="4" name="Content Placeholder 3"/>
          <p:cNvSpPr>
            <a:spLocks noGrp="1"/>
          </p:cNvSpPr>
          <p:nvPr>
            <p:ph sz="quarter" idx="13"/>
          </p:nvPr>
        </p:nvSpPr>
        <p:spPr>
          <a:xfrm>
            <a:off x="457200" y="1114347"/>
            <a:ext cx="8218488" cy="5114665"/>
          </a:xfrm>
        </p:spPr>
        <p:txBody>
          <a:bodyPr wrap="square" lIns="0" tIns="18000" rIns="0" bIns="18000" anchor="ctr" anchorCtr="0">
            <a:spAutoFit/>
          </a:bodyPr>
          <a:lstStyle/>
          <a:p>
            <a:pPr>
              <a:spcBef>
                <a:spcPts val="600"/>
              </a:spcBef>
            </a:pPr>
            <a:r>
              <a:rPr lang="en-US" sz="1800" dirty="0">
                <a:latin typeface="Arial" panose="020B0604020202020204" pitchFamily="34" charset="0"/>
                <a:cs typeface="Arial" panose="020B0604020202020204" pitchFamily="34" charset="0"/>
              </a:rPr>
              <a:t>Objectives with respect to current employees:</a:t>
            </a:r>
          </a:p>
          <a:p>
            <a:pPr lvl="1"/>
            <a:r>
              <a:rPr lang="en-US" sz="1800" dirty="0">
                <a:latin typeface="Arial" panose="020B0604020202020204" pitchFamily="34" charset="0"/>
                <a:cs typeface="Arial" panose="020B0604020202020204" pitchFamily="34" charset="0"/>
              </a:rPr>
              <a:t>Ensure that employees, contractors, and third-party users are aware of information security threats and concerns and their responsibilities and liabilities with regard to information security</a:t>
            </a:r>
          </a:p>
          <a:p>
            <a:pPr lvl="1"/>
            <a:r>
              <a:rPr lang="en-US" sz="1800" dirty="0">
                <a:latin typeface="Arial" panose="020B0604020202020204" pitchFamily="34" charset="0"/>
                <a:cs typeface="Arial" panose="020B0604020202020204" pitchFamily="34" charset="0"/>
              </a:rPr>
              <a:t>Are equipped to support the organizational security policy in their work</a:t>
            </a:r>
          </a:p>
          <a:p>
            <a:pPr lvl="1"/>
            <a:r>
              <a:rPr lang="en-US" sz="1800" dirty="0">
                <a:latin typeface="Arial" panose="020B0604020202020204" pitchFamily="34" charset="0"/>
                <a:cs typeface="Arial" panose="020B0604020202020204" pitchFamily="34" charset="0"/>
              </a:rPr>
              <a:t>Reduce the risk of human error</a:t>
            </a:r>
          </a:p>
          <a:p>
            <a:pPr>
              <a:spcBef>
                <a:spcPts val="600"/>
              </a:spcBef>
            </a:pPr>
            <a:r>
              <a:rPr lang="en-US" sz="1800" dirty="0">
                <a:latin typeface="Arial" panose="020B0604020202020204" pitchFamily="34" charset="0"/>
                <a:cs typeface="Arial" panose="020B0604020202020204" pitchFamily="34" charset="0"/>
              </a:rPr>
              <a:t>Two essential elements of personnel security during employment are:</a:t>
            </a:r>
          </a:p>
          <a:p>
            <a:pPr lvl="1"/>
            <a:r>
              <a:rPr lang="en-US" sz="1800" dirty="0">
                <a:latin typeface="Arial" panose="020B0604020202020204" pitchFamily="34" charset="0"/>
                <a:cs typeface="Arial" panose="020B0604020202020204" pitchFamily="34" charset="0"/>
              </a:rPr>
              <a:t>A comprehensive security policy document</a:t>
            </a:r>
          </a:p>
          <a:p>
            <a:pPr lvl="1"/>
            <a:r>
              <a:rPr lang="en-US" sz="1800" dirty="0">
                <a:latin typeface="Arial" panose="020B0604020202020204" pitchFamily="34" charset="0"/>
                <a:cs typeface="Arial" panose="020B0604020202020204" pitchFamily="34" charset="0"/>
              </a:rPr>
              <a:t>An ongoing awareness and training program</a:t>
            </a:r>
          </a:p>
          <a:p>
            <a:pPr>
              <a:spcBef>
                <a:spcPts val="600"/>
              </a:spcBef>
            </a:pPr>
            <a:r>
              <a:rPr lang="en-US" sz="1800" dirty="0">
                <a:latin typeface="Arial" panose="020B0604020202020204" pitchFamily="34" charset="0"/>
                <a:cs typeface="Arial" panose="020B0604020202020204" pitchFamily="34" charset="0"/>
              </a:rPr>
              <a:t>Security principles:</a:t>
            </a:r>
          </a:p>
          <a:p>
            <a:pPr lvl="1"/>
            <a:r>
              <a:rPr lang="en-US" sz="1800" dirty="0">
                <a:latin typeface="Arial" panose="020B0604020202020204" pitchFamily="34" charset="0"/>
                <a:cs typeface="Arial" panose="020B0604020202020204" pitchFamily="34" charset="0"/>
              </a:rPr>
              <a:t>Least privilege</a:t>
            </a:r>
          </a:p>
          <a:p>
            <a:pPr lvl="1"/>
            <a:r>
              <a:rPr lang="en-US" sz="1800" dirty="0">
                <a:latin typeface="Arial" panose="020B0604020202020204" pitchFamily="34" charset="0"/>
                <a:cs typeface="Arial" panose="020B0604020202020204" pitchFamily="34" charset="0"/>
              </a:rPr>
              <a:t>Separation of duties -  (see </a:t>
            </a:r>
            <a:r>
              <a:rPr lang="en-US" sz="1800" dirty="0">
                <a:latin typeface="Arial" panose="020B0604020202020204" pitchFamily="34" charset="0"/>
                <a:cs typeface="Arial" panose="020B0604020202020204" pitchFamily="34" charset="0"/>
                <a:hlinkClick r:id="rId3"/>
              </a:rPr>
              <a:t>Nick Leeson</a:t>
            </a:r>
            <a:r>
              <a:rPr lang="en-US" sz="1800" dirty="0">
                <a:latin typeface="Arial" panose="020B0604020202020204" pitchFamily="34" charset="0"/>
                <a:cs typeface="Arial" panose="020B0604020202020204" pitchFamily="34" charset="0"/>
              </a:rPr>
              <a:t> of Barings Bank)</a:t>
            </a:r>
          </a:p>
          <a:p>
            <a:pPr lvl="1"/>
            <a:r>
              <a:rPr lang="en-US" sz="1800" dirty="0">
                <a:latin typeface="Arial" panose="020B0604020202020204" pitchFamily="34" charset="0"/>
                <a:cs typeface="Arial" panose="020B0604020202020204" pitchFamily="34" charset="0"/>
              </a:rPr>
              <a:t>Limited reliance on key employees</a:t>
            </a:r>
          </a:p>
          <a:p>
            <a:pPr lvl="1"/>
            <a:r>
              <a:rPr lang="en-US" sz="1800" dirty="0">
                <a:latin typeface="Arial" panose="020B0604020202020204" pitchFamily="34" charset="0"/>
                <a:cs typeface="Arial" panose="020B0604020202020204" pitchFamily="34" charset="0"/>
              </a:rPr>
              <a:t>Dual operator policy</a:t>
            </a:r>
          </a:p>
          <a:p>
            <a:pPr lvl="1"/>
            <a:r>
              <a:rPr lang="en-US" sz="1800" dirty="0">
                <a:latin typeface="Arial" panose="020B0604020202020204" pitchFamily="34" charset="0"/>
                <a:cs typeface="Arial" panose="020B0604020202020204" pitchFamily="34" charset="0"/>
              </a:rPr>
              <a:t>Mandatory vacations</a:t>
            </a:r>
          </a:p>
        </p:txBody>
      </p:sp>
      <p:sp>
        <p:nvSpPr>
          <p:cNvPr id="5" name="TextBox 4">
            <a:extLst>
              <a:ext uri="{FF2B5EF4-FFF2-40B4-BE49-F238E27FC236}">
                <a16:creationId xmlns:a16="http://schemas.microsoft.com/office/drawing/2014/main" id="{44506EF7-7742-4132-93A8-F5492661EAFD}"/>
              </a:ext>
            </a:extLst>
          </p:cNvPr>
          <p:cNvSpPr txBox="1"/>
          <p:nvPr/>
        </p:nvSpPr>
        <p:spPr>
          <a:xfrm>
            <a:off x="7884368" y="6170783"/>
            <a:ext cx="671979" cy="369332"/>
          </a:xfrm>
          <a:prstGeom prst="rect">
            <a:avLst/>
          </a:prstGeom>
          <a:noFill/>
        </p:spPr>
        <p:txBody>
          <a:bodyPr wrap="none" rtlCol="0">
            <a:spAutoFit/>
          </a:bodyPr>
          <a:lstStyle/>
          <a:p>
            <a:r>
              <a:rPr lang="en-US" dirty="0"/>
              <a:t>SJW</a:t>
            </a:r>
          </a:p>
        </p:txBody>
      </p:sp>
    </p:spTree>
    <p:extLst>
      <p:ext uri="{BB962C8B-B14F-4D97-AF65-F5344CB8AC3E}">
        <p14:creationId xmlns:p14="http://schemas.microsoft.com/office/powerpoint/2010/main" val="283635831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89703"/>
            <a:ext cx="8218488" cy="590349"/>
          </a:xfrm>
        </p:spPr>
        <p:txBody>
          <a:bodyPr wrap="square" lIns="0" tIns="18000" rIns="0" bIns="18000" anchor="ctr" anchorCtr="0">
            <a:spAutoFit/>
          </a:bodyPr>
          <a:lstStyle/>
          <a:p>
            <a:r>
              <a:rPr lang="en-US" dirty="0"/>
              <a:t>Termination of Employment</a:t>
            </a:r>
          </a:p>
        </p:txBody>
      </p:sp>
      <p:sp>
        <p:nvSpPr>
          <p:cNvPr id="4" name="Content Placeholder 3"/>
          <p:cNvSpPr>
            <a:spLocks noGrp="1"/>
          </p:cNvSpPr>
          <p:nvPr>
            <p:ph sz="quarter" idx="13"/>
          </p:nvPr>
        </p:nvSpPr>
        <p:spPr>
          <a:xfrm>
            <a:off x="457200" y="1081075"/>
            <a:ext cx="8218488" cy="4729944"/>
          </a:xfrm>
        </p:spPr>
        <p:txBody>
          <a:bodyPr wrap="square" lIns="0" tIns="18000" rIns="0" bIns="18000" anchor="ctr" anchorCtr="0">
            <a:spAutoFit/>
          </a:bodyPr>
          <a:lstStyle/>
          <a:p>
            <a:pPr marL="342900" indent="-342900">
              <a:spcBef>
                <a:spcPts val="600"/>
              </a:spcBef>
            </a:pPr>
            <a:r>
              <a:rPr lang="en-US" sz="2000" dirty="0">
                <a:latin typeface="Arial" panose="020B0604020202020204" pitchFamily="34" charset="0"/>
                <a:cs typeface="Arial" panose="020B0604020202020204" pitchFamily="34" charset="0"/>
              </a:rPr>
              <a:t>Termination security objectives: </a:t>
            </a:r>
          </a:p>
          <a:p>
            <a:pPr marL="829818" lvl="1" indent="-342900"/>
            <a:r>
              <a:rPr lang="en-US" sz="2000" dirty="0">
                <a:latin typeface="Arial" panose="020B0604020202020204" pitchFamily="34" charset="0"/>
                <a:cs typeface="Arial" panose="020B0604020202020204" pitchFamily="34" charset="0"/>
              </a:rPr>
              <a:t>Ensure employees, contractors, and third-party users exit organization or change employment in an orderly manner</a:t>
            </a:r>
          </a:p>
          <a:p>
            <a:pPr marL="829818" lvl="1" indent="-342900"/>
            <a:r>
              <a:rPr lang="en-US" sz="2000" dirty="0">
                <a:latin typeface="Arial" panose="020B0604020202020204" pitchFamily="34" charset="0"/>
                <a:cs typeface="Arial" panose="020B0604020202020204" pitchFamily="34" charset="0"/>
              </a:rPr>
              <a:t>The return of all equipment and the removal of all access rights are completed</a:t>
            </a:r>
          </a:p>
          <a:p>
            <a:pPr marL="342900" indent="-342900">
              <a:spcBef>
                <a:spcPts val="600"/>
              </a:spcBef>
            </a:pPr>
            <a:r>
              <a:rPr lang="en-US" sz="2000" dirty="0">
                <a:latin typeface="Arial" panose="020B0604020202020204" pitchFamily="34" charset="0"/>
                <a:cs typeface="Arial" panose="020B0604020202020204" pitchFamily="34" charset="0"/>
              </a:rPr>
              <a:t>Critical actions:</a:t>
            </a:r>
          </a:p>
          <a:p>
            <a:pPr marL="829818" lvl="1" indent="-342900"/>
            <a:r>
              <a:rPr lang="en-US" sz="2000" dirty="0">
                <a:latin typeface="Arial" panose="020B0604020202020204" pitchFamily="34" charset="0"/>
                <a:cs typeface="Arial" panose="020B0604020202020204" pitchFamily="34" charset="0"/>
              </a:rPr>
              <a:t>Remove name from all lists of authorized access </a:t>
            </a:r>
          </a:p>
          <a:p>
            <a:pPr marL="829818" lvl="1" indent="-342900"/>
            <a:r>
              <a:rPr lang="en-US" sz="2000" dirty="0">
                <a:latin typeface="Arial" panose="020B0604020202020204" pitchFamily="34" charset="0"/>
                <a:cs typeface="Arial" panose="020B0604020202020204" pitchFamily="34" charset="0"/>
              </a:rPr>
              <a:t>Ensure that no rogue admin accounts were created</a:t>
            </a:r>
          </a:p>
          <a:p>
            <a:pPr marL="829818" lvl="1" indent="-342900"/>
            <a:r>
              <a:rPr lang="en-US" sz="2000" dirty="0">
                <a:latin typeface="Arial" panose="020B0604020202020204" pitchFamily="34" charset="0"/>
                <a:cs typeface="Arial" panose="020B0604020202020204" pitchFamily="34" charset="0"/>
              </a:rPr>
              <a:t>Inform guards that ex-employee general access is not allowed</a:t>
            </a:r>
          </a:p>
          <a:p>
            <a:pPr marL="829818" lvl="1" indent="-342900"/>
            <a:r>
              <a:rPr lang="en-US" sz="2000" dirty="0">
                <a:latin typeface="Arial" panose="020B0604020202020204" pitchFamily="34" charset="0"/>
                <a:cs typeface="Arial" panose="020B0604020202020204" pitchFamily="34" charset="0"/>
              </a:rPr>
              <a:t>Remove personal access codes, change physical locks and lock combinations, reprogram access card systems</a:t>
            </a:r>
          </a:p>
          <a:p>
            <a:pPr marL="829818" lvl="1" indent="-342900"/>
            <a:r>
              <a:rPr lang="en-US" sz="2000" dirty="0">
                <a:latin typeface="Arial" panose="020B0604020202020204" pitchFamily="34" charset="0"/>
                <a:cs typeface="Arial" panose="020B0604020202020204" pitchFamily="34" charset="0"/>
              </a:rPr>
              <a:t>Recover employee </a:t>
            </a:r>
            <a:r>
              <a:rPr lang="en-US" sz="2000" spc="-250" dirty="0">
                <a:latin typeface="Arial" panose="020B0604020202020204" pitchFamily="34" charset="0"/>
                <a:cs typeface="Arial" panose="020B0604020202020204" pitchFamily="34" charset="0"/>
              </a:rPr>
              <a:t>I </a:t>
            </a:r>
            <a:r>
              <a:rPr lang="en-US" sz="2000" dirty="0">
                <a:latin typeface="Arial" panose="020B0604020202020204" pitchFamily="34" charset="0"/>
                <a:cs typeface="Arial" panose="020B0604020202020204" pitchFamily="34" charset="0"/>
              </a:rPr>
              <a:t>D, disks, documents, and equipment </a:t>
            </a:r>
          </a:p>
          <a:p>
            <a:pPr marL="829818" lvl="1" indent="-342900"/>
            <a:r>
              <a:rPr lang="en-US" sz="2000" dirty="0">
                <a:latin typeface="Arial" panose="020B0604020202020204" pitchFamily="34" charset="0"/>
                <a:cs typeface="Arial" panose="020B0604020202020204" pitchFamily="34" charset="0"/>
              </a:rPr>
              <a:t>Notify by memo or e-mail appropriate departments</a:t>
            </a:r>
          </a:p>
        </p:txBody>
      </p:sp>
    </p:spTree>
    <p:extLst>
      <p:ext uri="{BB962C8B-B14F-4D97-AF65-F5344CB8AC3E}">
        <p14:creationId xmlns:p14="http://schemas.microsoft.com/office/powerpoint/2010/main" val="284261000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89702"/>
            <a:ext cx="8218488" cy="590349"/>
          </a:xfrm>
        </p:spPr>
        <p:txBody>
          <a:bodyPr wrap="square" lIns="0" tIns="18000" rIns="0" bIns="18000" anchor="ctr" anchorCtr="0">
            <a:spAutoFit/>
          </a:bodyPr>
          <a:lstStyle/>
          <a:p>
            <a:r>
              <a:rPr lang="en-US" dirty="0"/>
              <a:t>Acceptable Use Policy </a:t>
            </a:r>
            <a:r>
              <a:rPr lang="en-US" sz="2800" dirty="0"/>
              <a:t>(1 of 3)</a:t>
            </a:r>
            <a:endParaRPr lang="en-US" sz="4400" dirty="0"/>
          </a:p>
        </p:txBody>
      </p:sp>
      <p:sp>
        <p:nvSpPr>
          <p:cNvPr id="3" name="Content Placeholder 2"/>
          <p:cNvSpPr>
            <a:spLocks noGrp="1"/>
          </p:cNvSpPr>
          <p:nvPr>
            <p:ph sz="quarter" idx="13"/>
          </p:nvPr>
        </p:nvSpPr>
        <p:spPr>
          <a:xfrm>
            <a:off x="457200" y="1040108"/>
            <a:ext cx="8229600" cy="4714555"/>
          </a:xfrm>
        </p:spPr>
        <p:txBody>
          <a:bodyPr lIns="0" tIns="18000" rIns="0" bIns="18000" anchor="ctr" anchorCtr="0">
            <a:spAutoFit/>
          </a:bodyPr>
          <a:lstStyle/>
          <a:p>
            <a:pPr marL="342900" indent="-342900">
              <a:spcBef>
                <a:spcPts val="600"/>
              </a:spcBef>
            </a:pPr>
            <a:r>
              <a:rPr lang="en-US" dirty="0">
                <a:latin typeface="Arial" panose="020B0604020202020204" pitchFamily="34" charset="0"/>
                <a:cs typeface="Arial" panose="020B0604020202020204" pitchFamily="34" charset="0"/>
              </a:rPr>
              <a:t>Describes how users are allowed to use an organization’s assets</a:t>
            </a:r>
          </a:p>
          <a:p>
            <a:pPr marL="342900" indent="-342900">
              <a:spcBef>
                <a:spcPts val="600"/>
              </a:spcBef>
            </a:pPr>
            <a:r>
              <a:rPr lang="en-US" dirty="0">
                <a:latin typeface="Arial" panose="020B0604020202020204" pitchFamily="34" charset="0"/>
                <a:cs typeface="Arial" panose="020B0604020202020204" pitchFamily="34" charset="0"/>
              </a:rPr>
              <a:t>Defines acceptable and non-acceptable behaviors</a:t>
            </a:r>
          </a:p>
          <a:p>
            <a:pPr marL="342900" indent="-342900">
              <a:spcBef>
                <a:spcPts val="600"/>
              </a:spcBef>
            </a:pPr>
            <a:r>
              <a:rPr lang="en-US" dirty="0">
                <a:latin typeface="Arial" panose="020B0604020202020204" pitchFamily="34" charset="0"/>
                <a:cs typeface="Arial" panose="020B0604020202020204" pitchFamily="34" charset="0"/>
              </a:rPr>
              <a:t>Should be clear and concise and should be singed by each employee</a:t>
            </a:r>
          </a:p>
          <a:p>
            <a:pPr marL="342900" indent="-342900">
              <a:spcBef>
                <a:spcPts val="600"/>
              </a:spcBef>
            </a:pPr>
            <a:r>
              <a:rPr lang="en-US" dirty="0">
                <a:latin typeface="Arial" panose="020B0604020202020204" pitchFamily="34" charset="0"/>
                <a:cs typeface="Arial" panose="020B0604020202020204" pitchFamily="34" charset="0"/>
              </a:rPr>
              <a:t>Process for developing an </a:t>
            </a:r>
            <a:r>
              <a:rPr lang="en-US" spc="-300" dirty="0">
                <a:latin typeface="Arial" panose="020B0604020202020204" pitchFamily="34" charset="0"/>
                <a:cs typeface="Arial" panose="020B0604020202020204" pitchFamily="34" charset="0"/>
              </a:rPr>
              <a:t>A U </a:t>
            </a:r>
            <a:r>
              <a:rPr lang="en-US" dirty="0">
                <a:latin typeface="Arial" panose="020B0604020202020204" pitchFamily="34" charset="0"/>
                <a:cs typeface="Arial" panose="020B0604020202020204" pitchFamily="34" charset="0"/>
              </a:rPr>
              <a:t>P:</a:t>
            </a:r>
          </a:p>
          <a:p>
            <a:pPr marL="829818" lvl="1" indent="-342900"/>
            <a:r>
              <a:rPr lang="en-US" dirty="0">
                <a:latin typeface="Arial" panose="020B0604020202020204" pitchFamily="34" charset="0"/>
                <a:cs typeface="Arial" panose="020B0604020202020204" pitchFamily="34" charset="0"/>
              </a:rPr>
              <a:t>Conduct a risk assessment</a:t>
            </a:r>
          </a:p>
          <a:p>
            <a:pPr marL="829818" lvl="1" indent="-342900"/>
            <a:r>
              <a:rPr lang="en-US" dirty="0">
                <a:latin typeface="Arial" panose="020B0604020202020204" pitchFamily="34" charset="0"/>
                <a:cs typeface="Arial" panose="020B0604020202020204" pitchFamily="34" charset="0"/>
              </a:rPr>
              <a:t>Create the policy</a:t>
            </a:r>
          </a:p>
          <a:p>
            <a:pPr marL="829818" lvl="1" indent="-342900"/>
            <a:r>
              <a:rPr lang="en-US" dirty="0">
                <a:latin typeface="Arial" panose="020B0604020202020204" pitchFamily="34" charset="0"/>
                <a:cs typeface="Arial" panose="020B0604020202020204" pitchFamily="34" charset="0"/>
              </a:rPr>
              <a:t>Distribute the </a:t>
            </a:r>
            <a:r>
              <a:rPr lang="en-US" spc="-300" dirty="0">
                <a:latin typeface="Arial" panose="020B0604020202020204" pitchFamily="34" charset="0"/>
                <a:cs typeface="Arial" panose="020B0604020202020204" pitchFamily="34" charset="0"/>
              </a:rPr>
              <a:t>A U </a:t>
            </a:r>
            <a:r>
              <a:rPr lang="en-US" dirty="0">
                <a:latin typeface="Arial" panose="020B0604020202020204" pitchFamily="34" charset="0"/>
                <a:cs typeface="Arial" panose="020B0604020202020204" pitchFamily="34" charset="0"/>
              </a:rPr>
              <a:t>P</a:t>
            </a:r>
          </a:p>
          <a:p>
            <a:pPr marL="829818" lvl="1" indent="-342900"/>
            <a:r>
              <a:rPr lang="en-US" dirty="0">
                <a:latin typeface="Arial" panose="020B0604020202020204" pitchFamily="34" charset="0"/>
                <a:cs typeface="Arial" panose="020B0604020202020204" pitchFamily="34" charset="0"/>
              </a:rPr>
              <a:t>Monitor compliance</a:t>
            </a:r>
          </a:p>
          <a:p>
            <a:pPr marL="829818" lvl="1" indent="-342900"/>
            <a:r>
              <a:rPr lang="en-US" dirty="0">
                <a:latin typeface="Arial" panose="020B0604020202020204" pitchFamily="34" charset="0"/>
                <a:cs typeface="Arial" panose="020B0604020202020204" pitchFamily="34" charset="0"/>
              </a:rPr>
              <a:t>Enforce the policy</a:t>
            </a:r>
          </a:p>
        </p:txBody>
      </p:sp>
    </p:spTree>
    <p:extLst>
      <p:ext uri="{BB962C8B-B14F-4D97-AF65-F5344CB8AC3E}">
        <p14:creationId xmlns:p14="http://schemas.microsoft.com/office/powerpoint/2010/main" val="31279680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89703"/>
            <a:ext cx="8229600" cy="590349"/>
          </a:xfrm>
        </p:spPr>
        <p:txBody>
          <a:bodyPr lIns="0" tIns="18000" rIns="0" bIns="18000" anchor="ctr" anchorCtr="0">
            <a:spAutoFit/>
          </a:bodyPr>
          <a:lstStyle/>
          <a:p>
            <a:r>
              <a:rPr lang="en-US" dirty="0"/>
              <a:t>Acceptable Use Policy </a:t>
            </a:r>
            <a:r>
              <a:rPr lang="en-US" sz="2800" dirty="0"/>
              <a:t>(2 of 3)</a:t>
            </a:r>
            <a:endParaRPr lang="en-US" sz="4400" dirty="0"/>
          </a:p>
        </p:txBody>
      </p:sp>
      <p:sp>
        <p:nvSpPr>
          <p:cNvPr id="3" name="Content Placeholder 2"/>
          <p:cNvSpPr>
            <a:spLocks noGrp="1"/>
          </p:cNvSpPr>
          <p:nvPr>
            <p:ph sz="quarter" idx="13"/>
          </p:nvPr>
        </p:nvSpPr>
        <p:spPr>
          <a:xfrm>
            <a:off x="457200" y="1040139"/>
            <a:ext cx="8218488" cy="4791499"/>
          </a:xfrm>
        </p:spPr>
        <p:txBody>
          <a:bodyPr wrap="square" lIns="0" tIns="18000" rIns="0" bIns="18000" anchor="ctr" anchorCtr="0">
            <a:spAutoFit/>
          </a:bodyPr>
          <a:lstStyle/>
          <a:p>
            <a:pPr marL="342900" indent="-342900">
              <a:spcBef>
                <a:spcPts val="600"/>
              </a:spcBef>
            </a:pPr>
            <a:r>
              <a:rPr lang="en-US" dirty="0">
                <a:latin typeface="Arial" panose="020B0604020202020204" pitchFamily="34" charset="0"/>
                <a:cs typeface="Arial" panose="020B0604020202020204" pitchFamily="34" charset="0"/>
              </a:rPr>
              <a:t>Policy must include sections for:</a:t>
            </a:r>
          </a:p>
          <a:p>
            <a:pPr marL="829818" lvl="1" indent="-342900"/>
            <a:r>
              <a:rPr lang="en-US" dirty="0">
                <a:latin typeface="Arial" panose="020B0604020202020204" pitchFamily="34" charset="0"/>
                <a:cs typeface="Arial" panose="020B0604020202020204" pitchFamily="34" charset="0"/>
              </a:rPr>
              <a:t>The purpose and scope of the policy</a:t>
            </a:r>
          </a:p>
          <a:p>
            <a:pPr marL="829818" lvl="1" indent="-342900"/>
            <a:r>
              <a:rPr lang="en-US" dirty="0">
                <a:latin typeface="Arial" panose="020B0604020202020204" pitchFamily="34" charset="0"/>
                <a:cs typeface="Arial" panose="020B0604020202020204" pitchFamily="34" charset="0"/>
              </a:rPr>
              <a:t>The specific policy detail</a:t>
            </a:r>
          </a:p>
          <a:p>
            <a:pPr marL="829818" lvl="1" indent="-342900"/>
            <a:r>
              <a:rPr lang="en-US" dirty="0">
                <a:latin typeface="Arial" panose="020B0604020202020204" pitchFamily="34" charset="0"/>
                <a:cs typeface="Arial" panose="020B0604020202020204" pitchFamily="34" charset="0"/>
              </a:rPr>
              <a:t>Consequences for non-compliance</a:t>
            </a:r>
          </a:p>
          <a:p>
            <a:pPr marL="342900" indent="-342900">
              <a:spcBef>
                <a:spcPts val="600"/>
              </a:spcBef>
            </a:pPr>
            <a:r>
              <a:rPr lang="en-US" dirty="0">
                <a:latin typeface="Arial" panose="020B0604020202020204" pitchFamily="34" charset="0"/>
                <a:cs typeface="Arial" panose="020B0604020202020204" pitchFamily="34" charset="0"/>
              </a:rPr>
              <a:t>Areas covered by policy section:</a:t>
            </a:r>
          </a:p>
          <a:p>
            <a:pPr marL="829818" lvl="1" indent="-342900"/>
            <a:r>
              <a:rPr lang="en-US" dirty="0">
                <a:latin typeface="Arial" panose="020B0604020202020204" pitchFamily="34" charset="0"/>
                <a:cs typeface="Arial" panose="020B0604020202020204" pitchFamily="34" charset="0"/>
              </a:rPr>
              <a:t>General use and ownership</a:t>
            </a:r>
          </a:p>
          <a:p>
            <a:pPr marL="829818" lvl="1" indent="-342900"/>
            <a:r>
              <a:rPr lang="en-US" dirty="0">
                <a:latin typeface="Arial" panose="020B0604020202020204" pitchFamily="34" charset="0"/>
                <a:cs typeface="Arial" panose="020B0604020202020204" pitchFamily="34" charset="0"/>
              </a:rPr>
              <a:t>Security and proprietary information</a:t>
            </a:r>
          </a:p>
          <a:p>
            <a:pPr marL="829818" lvl="1" indent="-342900"/>
            <a:r>
              <a:rPr lang="en-US" dirty="0">
                <a:latin typeface="Arial" panose="020B0604020202020204" pitchFamily="34" charset="0"/>
                <a:cs typeface="Arial" panose="020B0604020202020204" pitchFamily="34" charset="0"/>
              </a:rPr>
              <a:t>Unacceptable use—system and network activities</a:t>
            </a:r>
          </a:p>
          <a:p>
            <a:pPr marL="829818" lvl="1" indent="-342900"/>
            <a:r>
              <a:rPr lang="en-US" dirty="0">
                <a:latin typeface="Arial" panose="020B0604020202020204" pitchFamily="34" charset="0"/>
                <a:cs typeface="Arial" panose="020B0604020202020204" pitchFamily="34" charset="0"/>
              </a:rPr>
              <a:t>Unacceptable use—e-mail and communication activities</a:t>
            </a:r>
          </a:p>
          <a:p>
            <a:pPr marL="829818" lvl="1" indent="-342900"/>
            <a:r>
              <a:rPr lang="en-US" dirty="0">
                <a:latin typeface="Arial" panose="020B0604020202020204" pitchFamily="34" charset="0"/>
                <a:cs typeface="Arial" panose="020B0604020202020204" pitchFamily="34" charset="0"/>
              </a:rPr>
              <a:t>Unacceptable use—blogging and social media</a:t>
            </a:r>
          </a:p>
        </p:txBody>
      </p:sp>
    </p:spTree>
    <p:extLst>
      <p:ext uri="{BB962C8B-B14F-4D97-AF65-F5344CB8AC3E}">
        <p14:creationId xmlns:p14="http://schemas.microsoft.com/office/powerpoint/2010/main" val="411327940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89702"/>
            <a:ext cx="8218488" cy="590349"/>
          </a:xfrm>
        </p:spPr>
        <p:txBody>
          <a:bodyPr wrap="square" lIns="0" tIns="18000" rIns="0" bIns="18000" anchor="ctr" anchorCtr="0">
            <a:spAutoFit/>
          </a:bodyPr>
          <a:lstStyle/>
          <a:p>
            <a:r>
              <a:rPr lang="en-US" dirty="0"/>
              <a:t>Acceptable Use Policy </a:t>
            </a:r>
            <a:r>
              <a:rPr lang="en-US" sz="2800" dirty="0"/>
              <a:t>(3 of 3)</a:t>
            </a:r>
            <a:endParaRPr lang="en-US" sz="4400" dirty="0"/>
          </a:p>
        </p:txBody>
      </p:sp>
      <p:sp>
        <p:nvSpPr>
          <p:cNvPr id="3" name="Content Placeholder 2"/>
          <p:cNvSpPr>
            <a:spLocks noGrp="1"/>
          </p:cNvSpPr>
          <p:nvPr>
            <p:ph sz="quarter" idx="13"/>
          </p:nvPr>
        </p:nvSpPr>
        <p:spPr>
          <a:xfrm>
            <a:off x="457200" y="1045778"/>
            <a:ext cx="8218488" cy="2036899"/>
          </a:xfrm>
        </p:spPr>
        <p:txBody>
          <a:bodyPr wrap="square" lIns="0" tIns="18000" rIns="0" bIns="18000" anchor="ctr" anchorCtr="0">
            <a:spAutoFit/>
          </a:bodyPr>
          <a:lstStyle/>
          <a:p>
            <a:pPr marL="342900" indent="-342900">
              <a:spcBef>
                <a:spcPts val="600"/>
              </a:spcBef>
            </a:pPr>
            <a:r>
              <a:rPr lang="en-US" dirty="0">
                <a:latin typeface="Arial" panose="020B0604020202020204" pitchFamily="34" charset="0"/>
                <a:cs typeface="Arial" panose="020B0604020202020204" pitchFamily="34" charset="0"/>
              </a:rPr>
              <a:t>An individual or a group must be designated to </a:t>
            </a:r>
            <a:r>
              <a:rPr lang="en-US" kern="1200" dirty="0">
                <a:latin typeface="Arial" panose="020B0604020202020204" pitchFamily="34" charset="0"/>
                <a:cs typeface="Arial" panose="020B0604020202020204" pitchFamily="34" charset="0"/>
              </a:rPr>
              <a:t>monitor the implementation of the security policy</a:t>
            </a:r>
            <a:r>
              <a:rPr lang="en-US" dirty="0">
                <a:latin typeface="Arial" panose="020B0604020202020204" pitchFamily="34" charset="0"/>
                <a:cs typeface="Arial" panose="020B0604020202020204" pitchFamily="34" charset="0"/>
              </a:rPr>
              <a:t> </a:t>
            </a:r>
          </a:p>
          <a:p>
            <a:pPr marL="342900" indent="-342900">
              <a:spcBef>
                <a:spcPts val="600"/>
              </a:spcBef>
            </a:pPr>
            <a:r>
              <a:rPr lang="en-US" dirty="0">
                <a:latin typeface="Arial" panose="020B0604020202020204" pitchFamily="34" charset="0"/>
                <a:cs typeface="Arial" panose="020B0604020202020204" pitchFamily="34" charset="0"/>
              </a:rPr>
              <a:t>They must </a:t>
            </a:r>
            <a:r>
              <a:rPr lang="en-US" kern="1200" dirty="0">
                <a:latin typeface="Arial" panose="020B0604020202020204" pitchFamily="34" charset="0"/>
                <a:cs typeface="Arial" panose="020B0604020202020204" pitchFamily="34" charset="0"/>
              </a:rPr>
              <a:t>review policies and make any changes needed</a:t>
            </a:r>
          </a:p>
          <a:p>
            <a:pPr marL="342900" indent="-342900">
              <a:spcBef>
                <a:spcPts val="600"/>
              </a:spcBef>
            </a:pPr>
            <a:r>
              <a:rPr lang="en-US" kern="1200" dirty="0">
                <a:latin typeface="Arial" panose="020B0604020202020204" pitchFamily="34" charset="0"/>
                <a:cs typeface="Arial" panose="020B0604020202020204" pitchFamily="34" charset="0"/>
              </a:rPr>
              <a:t>A violation-reporting mechanism is needed to encourage employees to report.</a:t>
            </a:r>
          </a:p>
        </p:txBody>
      </p:sp>
      <p:sp>
        <p:nvSpPr>
          <p:cNvPr id="4" name="TextBox 3">
            <a:extLst>
              <a:ext uri="{FF2B5EF4-FFF2-40B4-BE49-F238E27FC236}">
                <a16:creationId xmlns:a16="http://schemas.microsoft.com/office/drawing/2014/main" id="{CA191EE2-5A02-E9A3-124E-114748FEABBC}"/>
              </a:ext>
            </a:extLst>
          </p:cNvPr>
          <p:cNvSpPr txBox="1"/>
          <p:nvPr/>
        </p:nvSpPr>
        <p:spPr>
          <a:xfrm>
            <a:off x="7884368" y="6170783"/>
            <a:ext cx="671979" cy="369332"/>
          </a:xfrm>
          <a:prstGeom prst="rect">
            <a:avLst/>
          </a:prstGeom>
          <a:noFill/>
        </p:spPr>
        <p:txBody>
          <a:bodyPr wrap="none" rtlCol="0">
            <a:spAutoFit/>
          </a:bodyPr>
          <a:lstStyle/>
          <a:p>
            <a:r>
              <a:rPr lang="en-US" dirty="0"/>
              <a:t>SJW</a:t>
            </a:r>
          </a:p>
        </p:txBody>
      </p:sp>
    </p:spTree>
    <p:extLst>
      <p:ext uri="{BB962C8B-B14F-4D97-AF65-F5344CB8AC3E}">
        <p14:creationId xmlns:p14="http://schemas.microsoft.com/office/powerpoint/2010/main" val="18451261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851" name="Picture 2">
            <a:hlinkClick r:id="rId3"/>
            <a:extLst>
              <a:ext uri="{FF2B5EF4-FFF2-40B4-BE49-F238E27FC236}">
                <a16:creationId xmlns:a16="http://schemas.microsoft.com/office/drawing/2014/main" id="{B9E69D89-B6FC-B4FF-3DF7-3C26D89E6F8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4168" y="1128713"/>
            <a:ext cx="5113338" cy="1665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3">
            <a:extLst>
              <a:ext uri="{FF2B5EF4-FFF2-40B4-BE49-F238E27FC236}">
                <a16:creationId xmlns:a16="http://schemas.microsoft.com/office/drawing/2014/main" id="{C53B27F0-B7DA-6B72-29B0-682722E3EAA2}"/>
              </a:ext>
            </a:extLst>
          </p:cNvPr>
          <p:cNvSpPr>
            <a:spLocks noGrp="1" noChangeArrowheads="1"/>
          </p:cNvSpPr>
          <p:nvPr>
            <p:ph idx="1"/>
          </p:nvPr>
        </p:nvSpPr>
        <p:spPr>
          <a:xfrm>
            <a:off x="659219" y="4005263"/>
            <a:ext cx="4103688" cy="2395537"/>
          </a:xfrm>
        </p:spPr>
        <p:txBody>
          <a:bodyPr>
            <a:normAutofit/>
          </a:bodyPr>
          <a:lstStyle/>
          <a:p>
            <a:pPr marL="0" indent="0" eaLnBrk="0" fontAlgn="base" hangingPunct="0">
              <a:spcBef>
                <a:spcPts val="2000"/>
              </a:spcBef>
              <a:spcAft>
                <a:spcPct val="0"/>
              </a:spcAft>
              <a:buClr>
                <a:schemeClr val="accent1"/>
              </a:buClr>
              <a:buSzPct val="90000"/>
              <a:buNone/>
            </a:pPr>
            <a:r>
              <a:rPr lang="en-US" sz="2400" b="1" kern="1200" dirty="0">
                <a:solidFill>
                  <a:schemeClr val="tx1"/>
                </a:solidFill>
                <a:effectLst>
                  <a:outerShdw blurRad="50800" dist="50800" dir="2700000" algn="tl" rotWithShape="0">
                    <a:schemeClr val="bg1">
                      <a:alpha val="30000"/>
                    </a:schemeClr>
                  </a:outerShdw>
                </a:effectLst>
                <a:latin typeface="+mn-lt"/>
                <a:ea typeface="ＭＳ Ｐゴシック" charset="-128"/>
              </a:rPr>
              <a:t>Bring “loaner” device</a:t>
            </a:r>
          </a:p>
          <a:p>
            <a:pPr lvl="1" indent="-285750">
              <a:spcBef>
                <a:spcPct val="20000"/>
              </a:spcBef>
              <a:buClr>
                <a:schemeClr val="accent2"/>
              </a:buClr>
              <a:buSzPct val="90000"/>
              <a:buFont typeface="Wingdings" pitchFamily="2" charset="2"/>
              <a:buChar char=""/>
            </a:pPr>
            <a:r>
              <a:rPr lang="en-US" kern="1200" dirty="0">
                <a:solidFill>
                  <a:schemeClr val="tx1"/>
                </a:solidFill>
                <a:latin typeface="+mj-lt"/>
                <a:ea typeface="+mn-ea"/>
                <a:cs typeface="+mn-cs"/>
              </a:rPr>
              <a:t>Erase before leaving U.S.</a:t>
            </a:r>
          </a:p>
          <a:p>
            <a:pPr lvl="1" indent="-285750">
              <a:spcBef>
                <a:spcPct val="20000"/>
              </a:spcBef>
              <a:buClr>
                <a:schemeClr val="accent2"/>
              </a:buClr>
              <a:buSzPct val="90000"/>
              <a:buFont typeface="Wingdings" pitchFamily="2" charset="2"/>
              <a:buChar char=""/>
            </a:pPr>
            <a:r>
              <a:rPr lang="en-US" kern="1200" dirty="0">
                <a:solidFill>
                  <a:schemeClr val="tx1"/>
                </a:solidFill>
                <a:latin typeface="+mj-lt"/>
                <a:ea typeface="+mn-ea"/>
                <a:cs typeface="+mn-cs"/>
              </a:rPr>
              <a:t>Wipe clean after return</a:t>
            </a:r>
          </a:p>
          <a:p>
            <a:pPr lvl="1" indent="-285750">
              <a:spcBef>
                <a:spcPct val="20000"/>
              </a:spcBef>
              <a:buClr>
                <a:schemeClr val="accent2"/>
              </a:buClr>
              <a:buSzPct val="90000"/>
              <a:buFont typeface="Wingdings" pitchFamily="2" charset="2"/>
              <a:buChar char=""/>
            </a:pPr>
            <a:r>
              <a:rPr lang="en-US" kern="1200" dirty="0">
                <a:solidFill>
                  <a:schemeClr val="tx1"/>
                </a:solidFill>
                <a:latin typeface="+mj-lt"/>
                <a:ea typeface="+mn-ea"/>
                <a:cs typeface="+mn-cs"/>
              </a:rPr>
              <a:t>Disable Bluetooth, Wi-Fi</a:t>
            </a:r>
          </a:p>
          <a:p>
            <a:pPr lvl="1" indent="-285750">
              <a:spcBef>
                <a:spcPct val="20000"/>
              </a:spcBef>
              <a:buClr>
                <a:schemeClr val="accent2"/>
              </a:buClr>
              <a:buSzPct val="90000"/>
              <a:buFont typeface="Wingdings" pitchFamily="2" charset="2"/>
              <a:buChar char=""/>
            </a:pPr>
            <a:r>
              <a:rPr lang="en-US" kern="1200" dirty="0">
                <a:solidFill>
                  <a:schemeClr val="tx1"/>
                </a:solidFill>
                <a:latin typeface="+mj-lt"/>
                <a:ea typeface="+mn-ea"/>
                <a:cs typeface="+mn-cs"/>
              </a:rPr>
              <a:t>Connect to Internet using encryption</a:t>
            </a:r>
          </a:p>
        </p:txBody>
      </p:sp>
      <p:sp>
        <p:nvSpPr>
          <p:cNvPr id="6" name="Rectangle 3">
            <a:extLst>
              <a:ext uri="{FF2B5EF4-FFF2-40B4-BE49-F238E27FC236}">
                <a16:creationId xmlns:a16="http://schemas.microsoft.com/office/drawing/2014/main" id="{71313099-D6B0-1414-2159-95A6CA8368AE}"/>
              </a:ext>
            </a:extLst>
          </p:cNvPr>
          <p:cNvSpPr txBox="1">
            <a:spLocks noChangeArrowheads="1"/>
          </p:cNvSpPr>
          <p:nvPr/>
        </p:nvSpPr>
        <p:spPr>
          <a:xfrm>
            <a:off x="3856998" y="4469700"/>
            <a:ext cx="4103688" cy="1544932"/>
          </a:xfrm>
          <a:prstGeom prst="rect">
            <a:avLst/>
          </a:prstGeom>
        </p:spPr>
        <p:txBody>
          <a:bodyPr>
            <a:normAutofit/>
          </a:bodyPr>
          <a:lstStyle>
            <a:lvl1pPr marL="342900" indent="-342900" algn="l" rtl="0" eaLnBrk="0" fontAlgn="base" hangingPunct="0">
              <a:spcBef>
                <a:spcPts val="2000"/>
              </a:spcBef>
              <a:spcAft>
                <a:spcPct val="0"/>
              </a:spcAft>
              <a:buClr>
                <a:schemeClr val="accent1"/>
              </a:buClr>
              <a:buSzPct val="90000"/>
              <a:buFont typeface="Wingdings" pitchFamily="-110" charset="2"/>
              <a:buChar char=""/>
              <a:defRPr sz="2400" b="1" kern="1200">
                <a:solidFill>
                  <a:schemeClr val="tx1"/>
                </a:solidFill>
                <a:effectLst>
                  <a:outerShdw blurRad="50800" dist="50800" dir="2700000" algn="tl" rotWithShape="0">
                    <a:schemeClr val="bg1">
                      <a:alpha val="30000"/>
                    </a:schemeClr>
                  </a:outerShdw>
                </a:effectLst>
                <a:latin typeface="+mn-lt"/>
                <a:ea typeface="ＭＳ Ｐゴシック" charset="-128"/>
                <a:cs typeface="ＭＳ Ｐゴシック" charset="-128"/>
              </a:defRPr>
            </a:lvl1pPr>
            <a:lvl2pPr marL="685800" indent="-336550" algn="l" rtl="0" eaLnBrk="0" fontAlgn="base" hangingPunct="0">
              <a:spcBef>
                <a:spcPts val="600"/>
              </a:spcBef>
              <a:spcAft>
                <a:spcPct val="0"/>
              </a:spcAft>
              <a:buClr>
                <a:schemeClr val="accent2"/>
              </a:buClr>
              <a:buSzPct val="90000"/>
              <a:buFont typeface="Wingdings" pitchFamily="-110" charset="2"/>
              <a:buChar char=""/>
              <a:defRPr sz="2200" b="1" kern="1200">
                <a:solidFill>
                  <a:schemeClr val="tx1"/>
                </a:solidFill>
                <a:effectLst>
                  <a:outerShdw blurRad="50800" dist="50800" dir="2700000" algn="tl" rotWithShape="0">
                    <a:schemeClr val="bg1">
                      <a:alpha val="30000"/>
                    </a:schemeClr>
                  </a:outerShdw>
                </a:effectLst>
                <a:latin typeface="+mn-lt"/>
                <a:ea typeface="ＭＳ Ｐゴシック" charset="-128"/>
                <a:cs typeface="+mn-cs"/>
              </a:defRPr>
            </a:lvl2pPr>
            <a:lvl3pPr marL="1035050" indent="-349250" algn="l" rtl="0" eaLnBrk="0" fontAlgn="base" hangingPunct="0">
              <a:spcBef>
                <a:spcPts val="600"/>
              </a:spcBef>
              <a:spcAft>
                <a:spcPct val="0"/>
              </a:spcAft>
              <a:buClr>
                <a:schemeClr val="accent1"/>
              </a:buClr>
              <a:buSzPct val="90000"/>
              <a:buFont typeface="Wingdings" pitchFamily="-110" charset="2"/>
              <a:buChar char=""/>
              <a:defRPr sz="2000" b="1" kern="1200">
                <a:solidFill>
                  <a:schemeClr val="tx1"/>
                </a:solidFill>
                <a:effectLst>
                  <a:outerShdw blurRad="50800" dist="50800" dir="2700000" algn="tl" rotWithShape="0">
                    <a:schemeClr val="bg1">
                      <a:alpha val="30000"/>
                    </a:schemeClr>
                  </a:outerShdw>
                </a:effectLst>
                <a:latin typeface="+mn-lt"/>
                <a:ea typeface="ＭＳ Ｐゴシック" charset="-128"/>
                <a:cs typeface="+mn-cs"/>
              </a:defRPr>
            </a:lvl3pPr>
            <a:lvl4pPr marL="1371600" indent="-336550" algn="l" rtl="0" eaLnBrk="0" fontAlgn="base" hangingPunct="0">
              <a:spcBef>
                <a:spcPts val="600"/>
              </a:spcBef>
              <a:spcAft>
                <a:spcPct val="0"/>
              </a:spcAft>
              <a:buClr>
                <a:schemeClr val="accent2"/>
              </a:buClr>
              <a:buSzPct val="90000"/>
              <a:buFont typeface="Wingdings" pitchFamily="-110" charset="2"/>
              <a:buChar char=""/>
              <a:defRPr b="1" kern="1200">
                <a:solidFill>
                  <a:schemeClr val="tx1"/>
                </a:solidFill>
                <a:effectLst>
                  <a:outerShdw blurRad="50800" dist="50800" dir="2700000" algn="tl" rotWithShape="0">
                    <a:schemeClr val="bg1">
                      <a:alpha val="30000"/>
                    </a:schemeClr>
                  </a:outerShdw>
                </a:effectLst>
                <a:latin typeface="+mn-lt"/>
                <a:ea typeface="ＭＳ Ｐゴシック" charset="-128"/>
                <a:cs typeface="+mn-cs"/>
              </a:defRPr>
            </a:lvl4pPr>
            <a:lvl5pPr marL="1720850" indent="-349250" algn="l" rtl="0" eaLnBrk="0" fontAlgn="base" hangingPunct="0">
              <a:spcBef>
                <a:spcPts val="600"/>
              </a:spcBef>
              <a:spcAft>
                <a:spcPct val="0"/>
              </a:spcAft>
              <a:buClr>
                <a:schemeClr val="accent1"/>
              </a:buClr>
              <a:buSzPct val="90000"/>
              <a:buFont typeface="Wingdings" pitchFamily="-110" charset="2"/>
              <a:buChar char=""/>
              <a:defRPr b="1" kern="1200">
                <a:solidFill>
                  <a:schemeClr val="tx1"/>
                </a:solidFill>
                <a:effectLst>
                  <a:outerShdw blurRad="50800" dist="50800" dir="2700000" algn="tl" rotWithShape="0">
                    <a:schemeClr val="bg1">
                      <a:alpha val="30000"/>
                    </a:schemeClr>
                  </a:outerShdw>
                </a:effectLst>
                <a:latin typeface="+mn-lt"/>
                <a:ea typeface="ＭＳ Ｐゴシック" charset="-128"/>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742950" lvl="1" indent="-285750" eaLnBrk="1" fontAlgn="auto" hangingPunct="1">
              <a:spcBef>
                <a:spcPct val="20000"/>
              </a:spcBef>
              <a:spcAft>
                <a:spcPts val="0"/>
              </a:spcAft>
              <a:buFont typeface="Wingdings" pitchFamily="2" charset="2"/>
              <a:buChar char=""/>
              <a:defRPr/>
            </a:pPr>
            <a:r>
              <a:rPr lang="en-US" sz="1600" b="0" dirty="0">
                <a:effectLst/>
                <a:latin typeface="+mj-lt"/>
                <a:ea typeface="+mn-ea"/>
              </a:rPr>
              <a:t>Remove cellphone battery at meetings</a:t>
            </a:r>
          </a:p>
          <a:p>
            <a:pPr marL="742950" lvl="1" indent="-285750" eaLnBrk="1" fontAlgn="auto" hangingPunct="1">
              <a:spcBef>
                <a:spcPct val="20000"/>
              </a:spcBef>
              <a:spcAft>
                <a:spcPts val="0"/>
              </a:spcAft>
              <a:buFont typeface="Wingdings" pitchFamily="2" charset="2"/>
              <a:buChar char=""/>
              <a:defRPr/>
            </a:pPr>
            <a:r>
              <a:rPr lang="en-US" sz="1600" b="0" dirty="0">
                <a:effectLst/>
                <a:latin typeface="+mj-lt"/>
                <a:ea typeface="+mn-ea"/>
              </a:rPr>
              <a:t>Paste password from flash drive (avoid key-loggers)</a:t>
            </a:r>
          </a:p>
          <a:p>
            <a:pPr marL="742950" lvl="1" indent="-285750" eaLnBrk="1" fontAlgn="auto" hangingPunct="1">
              <a:spcBef>
                <a:spcPct val="20000"/>
              </a:spcBef>
              <a:spcAft>
                <a:spcPts val="0"/>
              </a:spcAft>
              <a:buFont typeface="Wingdings" pitchFamily="2" charset="2"/>
              <a:buChar char=""/>
              <a:defRPr/>
            </a:pPr>
            <a:r>
              <a:rPr lang="en-US" sz="1600" b="0" dirty="0">
                <a:effectLst/>
                <a:latin typeface="+mj-lt"/>
                <a:ea typeface="+mn-ea"/>
              </a:rPr>
              <a:t>Switch off microphone and camera</a:t>
            </a:r>
          </a:p>
        </p:txBody>
      </p:sp>
      <p:pic>
        <p:nvPicPr>
          <p:cNvPr id="78855" name="Picture 2">
            <a:hlinkClick r:id="rId5"/>
            <a:extLst>
              <a:ext uri="{FF2B5EF4-FFF2-40B4-BE49-F238E27FC236}">
                <a16:creationId xmlns:a16="http://schemas.microsoft.com/office/drawing/2014/main" id="{6447D854-6CC3-D4ED-E72B-8C2B31F4AF5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44650" y="2869406"/>
            <a:ext cx="5832475" cy="1060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8856" name="Picture 3">
            <a:hlinkClick r:id="rId7"/>
            <a:extLst>
              <a:ext uri="{FF2B5EF4-FFF2-40B4-BE49-F238E27FC236}">
                <a16:creationId xmlns:a16="http://schemas.microsoft.com/office/drawing/2014/main" id="{335C3781-7E13-67AC-F8DF-9359E236E3D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73097" y="3263993"/>
            <a:ext cx="2692400" cy="1130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8857" name="Picture 3">
            <a:hlinkClick r:id="rId9"/>
            <a:extLst>
              <a:ext uri="{FF2B5EF4-FFF2-40B4-BE49-F238E27FC236}">
                <a16:creationId xmlns:a16="http://schemas.microsoft.com/office/drawing/2014/main" id="{18DF72B2-3CC3-2DC3-DE53-042430FC285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447506" y="1244600"/>
            <a:ext cx="3308350" cy="747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8858" name="TextBox 6">
            <a:extLst>
              <a:ext uri="{FF2B5EF4-FFF2-40B4-BE49-F238E27FC236}">
                <a16:creationId xmlns:a16="http://schemas.microsoft.com/office/drawing/2014/main" id="{A903AEAA-3106-C740-88C3-B81A94EFDF0E}"/>
              </a:ext>
            </a:extLst>
          </p:cNvPr>
          <p:cNvSpPr txBox="1">
            <a:spLocks noChangeArrowheads="1"/>
          </p:cNvSpPr>
          <p:nvPr/>
        </p:nvSpPr>
        <p:spPr bwMode="auto">
          <a:xfrm>
            <a:off x="5726113" y="2455863"/>
            <a:ext cx="293052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r>
              <a:rPr lang="en-US" altLang="en-US" sz="1600"/>
              <a:t>BlastPass - CitizenLab 9/2023</a:t>
            </a:r>
          </a:p>
        </p:txBody>
      </p:sp>
      <p:sp>
        <p:nvSpPr>
          <p:cNvPr id="7" name="Title 1">
            <a:extLst>
              <a:ext uri="{FF2B5EF4-FFF2-40B4-BE49-F238E27FC236}">
                <a16:creationId xmlns:a16="http://schemas.microsoft.com/office/drawing/2014/main" id="{4CD1EFB1-FDFD-A399-FBD7-3FEE78E5CCF6}"/>
              </a:ext>
            </a:extLst>
          </p:cNvPr>
          <p:cNvSpPr>
            <a:spLocks noGrp="1"/>
          </p:cNvSpPr>
          <p:nvPr>
            <p:ph type="title"/>
          </p:nvPr>
        </p:nvSpPr>
        <p:spPr>
          <a:xfrm>
            <a:off x="457200" y="205090"/>
            <a:ext cx="8218488" cy="559572"/>
          </a:xfrm>
        </p:spPr>
        <p:txBody>
          <a:bodyPr wrap="square" lIns="0" tIns="18000" rIns="0" bIns="18000" anchor="ctr" anchorCtr="0">
            <a:spAutoFit/>
          </a:bodyPr>
          <a:lstStyle/>
          <a:p>
            <a:r>
              <a:rPr lang="en-US" dirty="0"/>
              <a:t>Travel Policy</a:t>
            </a:r>
            <a:endParaRPr lang="en-US" sz="4400" dirty="0"/>
          </a:p>
        </p:txBody>
      </p:sp>
      <p:sp>
        <p:nvSpPr>
          <p:cNvPr id="8" name="TextBox 7">
            <a:extLst>
              <a:ext uri="{FF2B5EF4-FFF2-40B4-BE49-F238E27FC236}">
                <a16:creationId xmlns:a16="http://schemas.microsoft.com/office/drawing/2014/main" id="{39BBB814-5076-8666-71E0-CD8DCBE81DF9}"/>
              </a:ext>
            </a:extLst>
          </p:cNvPr>
          <p:cNvSpPr txBox="1"/>
          <p:nvPr/>
        </p:nvSpPr>
        <p:spPr>
          <a:xfrm>
            <a:off x="7884368" y="6170783"/>
            <a:ext cx="671979" cy="369332"/>
          </a:xfrm>
          <a:prstGeom prst="rect">
            <a:avLst/>
          </a:prstGeom>
          <a:noFill/>
        </p:spPr>
        <p:txBody>
          <a:bodyPr wrap="none" rtlCol="0">
            <a:spAutoFit/>
          </a:bodyPr>
          <a:lstStyle/>
          <a:p>
            <a:r>
              <a:rPr lang="en-US" dirty="0"/>
              <a:t>SJW</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7" presetClass="entr" presetSubtype="0" fill="hold"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1000"/>
                                        <p:tgtEl>
                                          <p:spTgt spid="5">
                                            <p:txEl>
                                              <p:pRg st="0" end="0"/>
                                            </p:txEl>
                                          </p:spTgt>
                                        </p:tgtEl>
                                      </p:cBhvr>
                                    </p:animEffect>
                                    <p:anim calcmode="lin" valueType="num">
                                      <p:cBhvr>
                                        <p:cTn id="8"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9" dur="900" decel="100000" fill="hold"/>
                                        <p:tgtEl>
                                          <p:spTgt spid="5">
                                            <p:txEl>
                                              <p:pRg st="0" end="0"/>
                                            </p:txEl>
                                          </p:spTgt>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5">
                                            <p:txEl>
                                              <p:pRg st="0" end="0"/>
                                            </p:txEl>
                                          </p:spTgt>
                                        </p:tgtEl>
                                        <p:attrNameLst>
                                          <p:attrName>ppt_y</p:attrName>
                                        </p:attrNameLst>
                                      </p:cBhvr>
                                      <p:tavLst>
                                        <p:tav tm="0">
                                          <p:val>
                                            <p:strVal val="#ppt_y-.03"/>
                                          </p:val>
                                        </p:tav>
                                        <p:tav tm="100000">
                                          <p:val>
                                            <p:strVal val="#ppt_y"/>
                                          </p:val>
                                        </p:tav>
                                      </p:tavLst>
                                    </p:anim>
                                  </p:childTnLst>
                                </p:cTn>
                              </p:par>
                            </p:childTnLst>
                          </p:cTn>
                        </p:par>
                        <p:par>
                          <p:cTn id="11" fill="hold" nodeType="afterGroup">
                            <p:stCondLst>
                              <p:cond delay="1000"/>
                            </p:stCondLst>
                            <p:childTnLst>
                              <p:par>
                                <p:cTn id="12" presetID="37" presetClass="entr" presetSubtype="0" fill="hold" nodeType="afterEffect">
                                  <p:stCondLst>
                                    <p:cond delay="0"/>
                                  </p:stCondLst>
                                  <p:childTnLst>
                                    <p:set>
                                      <p:cBhvr>
                                        <p:cTn id="13" dur="1" fill="hold">
                                          <p:stCondLst>
                                            <p:cond delay="0"/>
                                          </p:stCondLst>
                                        </p:cTn>
                                        <p:tgtEl>
                                          <p:spTgt spid="5">
                                            <p:txEl>
                                              <p:pRg st="1" end="1"/>
                                            </p:txEl>
                                          </p:spTgt>
                                        </p:tgtEl>
                                        <p:attrNameLst>
                                          <p:attrName>style.visibility</p:attrName>
                                        </p:attrNameLst>
                                      </p:cBhvr>
                                      <p:to>
                                        <p:strVal val="visible"/>
                                      </p:to>
                                    </p:set>
                                    <p:animEffect transition="in" filter="fade">
                                      <p:cBhvr>
                                        <p:cTn id="14" dur="1000"/>
                                        <p:tgtEl>
                                          <p:spTgt spid="5">
                                            <p:txEl>
                                              <p:pRg st="1" end="1"/>
                                            </p:txEl>
                                          </p:spTgt>
                                        </p:tgtEl>
                                      </p:cBhvr>
                                    </p:animEffect>
                                    <p:anim calcmode="lin" valueType="num">
                                      <p:cBhvr>
                                        <p:cTn id="15" dur="1000" fill="hold"/>
                                        <p:tgtEl>
                                          <p:spTgt spid="5">
                                            <p:txEl>
                                              <p:pRg st="1" end="1"/>
                                            </p:txEl>
                                          </p:spTgt>
                                        </p:tgtEl>
                                        <p:attrNameLst>
                                          <p:attrName>ppt_x</p:attrName>
                                        </p:attrNameLst>
                                      </p:cBhvr>
                                      <p:tavLst>
                                        <p:tav tm="0">
                                          <p:val>
                                            <p:strVal val="#ppt_x"/>
                                          </p:val>
                                        </p:tav>
                                        <p:tav tm="100000">
                                          <p:val>
                                            <p:strVal val="#ppt_x"/>
                                          </p:val>
                                        </p:tav>
                                      </p:tavLst>
                                    </p:anim>
                                    <p:anim calcmode="lin" valueType="num">
                                      <p:cBhvr>
                                        <p:cTn id="16" dur="900" decel="100000" fill="hold"/>
                                        <p:tgtEl>
                                          <p:spTgt spid="5">
                                            <p:txEl>
                                              <p:pRg st="1" end="1"/>
                                            </p:txEl>
                                          </p:spTgt>
                                        </p:tgtEl>
                                        <p:attrNameLst>
                                          <p:attrName>ppt_y</p:attrName>
                                        </p:attrNameLst>
                                      </p:cBhvr>
                                      <p:tavLst>
                                        <p:tav tm="0">
                                          <p:val>
                                            <p:strVal val="#ppt_y+1"/>
                                          </p:val>
                                        </p:tav>
                                        <p:tav tm="100000">
                                          <p:val>
                                            <p:strVal val="#ppt_y-.03"/>
                                          </p:val>
                                        </p:tav>
                                      </p:tavLst>
                                    </p:anim>
                                    <p:anim calcmode="lin" valueType="num">
                                      <p:cBhvr>
                                        <p:cTn id="17" dur="100" accel="100000" fill="hold">
                                          <p:stCondLst>
                                            <p:cond delay="900"/>
                                          </p:stCondLst>
                                        </p:cTn>
                                        <p:tgtEl>
                                          <p:spTgt spid="5">
                                            <p:txEl>
                                              <p:pRg st="1" end="1"/>
                                            </p:txEl>
                                          </p:spTgt>
                                        </p:tgtEl>
                                        <p:attrNameLst>
                                          <p:attrName>ppt_y</p:attrName>
                                        </p:attrNameLst>
                                      </p:cBhvr>
                                      <p:tavLst>
                                        <p:tav tm="0">
                                          <p:val>
                                            <p:strVal val="#ppt_y-.03"/>
                                          </p:val>
                                        </p:tav>
                                        <p:tav tm="100000">
                                          <p:val>
                                            <p:strVal val="#ppt_y"/>
                                          </p:val>
                                        </p:tav>
                                      </p:tavLst>
                                    </p:anim>
                                  </p:childTnLst>
                                </p:cTn>
                              </p:par>
                            </p:childTnLst>
                          </p:cTn>
                        </p:par>
                        <p:par>
                          <p:cTn id="18" fill="hold" nodeType="afterGroup">
                            <p:stCondLst>
                              <p:cond delay="2000"/>
                            </p:stCondLst>
                            <p:childTnLst>
                              <p:par>
                                <p:cTn id="19" presetID="37" presetClass="entr" presetSubtype="0" fill="hold" nodeType="afterEffect">
                                  <p:stCondLst>
                                    <p:cond delay="0"/>
                                  </p:stCondLst>
                                  <p:childTnLst>
                                    <p:set>
                                      <p:cBhvr>
                                        <p:cTn id="20" dur="1" fill="hold">
                                          <p:stCondLst>
                                            <p:cond delay="0"/>
                                          </p:stCondLst>
                                        </p:cTn>
                                        <p:tgtEl>
                                          <p:spTgt spid="5">
                                            <p:txEl>
                                              <p:pRg st="2" end="2"/>
                                            </p:txEl>
                                          </p:spTgt>
                                        </p:tgtEl>
                                        <p:attrNameLst>
                                          <p:attrName>style.visibility</p:attrName>
                                        </p:attrNameLst>
                                      </p:cBhvr>
                                      <p:to>
                                        <p:strVal val="visible"/>
                                      </p:to>
                                    </p:set>
                                    <p:animEffect transition="in" filter="fade">
                                      <p:cBhvr>
                                        <p:cTn id="21" dur="1000"/>
                                        <p:tgtEl>
                                          <p:spTgt spid="5">
                                            <p:txEl>
                                              <p:pRg st="2" end="2"/>
                                            </p:txEl>
                                          </p:spTgt>
                                        </p:tgtEl>
                                      </p:cBhvr>
                                    </p:animEffect>
                                    <p:anim calcmode="lin" valueType="num">
                                      <p:cBhvr>
                                        <p:cTn id="22" dur="1000" fill="hold"/>
                                        <p:tgtEl>
                                          <p:spTgt spid="5">
                                            <p:txEl>
                                              <p:pRg st="2" end="2"/>
                                            </p:txEl>
                                          </p:spTgt>
                                        </p:tgtEl>
                                        <p:attrNameLst>
                                          <p:attrName>ppt_x</p:attrName>
                                        </p:attrNameLst>
                                      </p:cBhvr>
                                      <p:tavLst>
                                        <p:tav tm="0">
                                          <p:val>
                                            <p:strVal val="#ppt_x"/>
                                          </p:val>
                                        </p:tav>
                                        <p:tav tm="100000">
                                          <p:val>
                                            <p:strVal val="#ppt_x"/>
                                          </p:val>
                                        </p:tav>
                                      </p:tavLst>
                                    </p:anim>
                                    <p:anim calcmode="lin" valueType="num">
                                      <p:cBhvr>
                                        <p:cTn id="23" dur="900" decel="100000" fill="hold"/>
                                        <p:tgtEl>
                                          <p:spTgt spid="5">
                                            <p:txEl>
                                              <p:pRg st="2" end="2"/>
                                            </p:txEl>
                                          </p:spTgt>
                                        </p:tgtEl>
                                        <p:attrNameLst>
                                          <p:attrName>ppt_y</p:attrName>
                                        </p:attrNameLst>
                                      </p:cBhvr>
                                      <p:tavLst>
                                        <p:tav tm="0">
                                          <p:val>
                                            <p:strVal val="#ppt_y+1"/>
                                          </p:val>
                                        </p:tav>
                                        <p:tav tm="100000">
                                          <p:val>
                                            <p:strVal val="#ppt_y-.03"/>
                                          </p:val>
                                        </p:tav>
                                      </p:tavLst>
                                    </p:anim>
                                    <p:anim calcmode="lin" valueType="num">
                                      <p:cBhvr>
                                        <p:cTn id="24" dur="100" accel="100000" fill="hold">
                                          <p:stCondLst>
                                            <p:cond delay="900"/>
                                          </p:stCondLst>
                                        </p:cTn>
                                        <p:tgtEl>
                                          <p:spTgt spid="5">
                                            <p:txEl>
                                              <p:pRg st="2" end="2"/>
                                            </p:txEl>
                                          </p:spTgt>
                                        </p:tgtEl>
                                        <p:attrNameLst>
                                          <p:attrName>ppt_y</p:attrName>
                                        </p:attrNameLst>
                                      </p:cBhvr>
                                      <p:tavLst>
                                        <p:tav tm="0">
                                          <p:val>
                                            <p:strVal val="#ppt_y-.03"/>
                                          </p:val>
                                        </p:tav>
                                        <p:tav tm="100000">
                                          <p:val>
                                            <p:strVal val="#ppt_y"/>
                                          </p:val>
                                        </p:tav>
                                      </p:tavLst>
                                    </p:anim>
                                  </p:childTnLst>
                                </p:cTn>
                              </p:par>
                              <p:par>
                                <p:cTn id="25" presetID="37" presetClass="entr" presetSubtype="0" fill="hold" nodeType="withEffect">
                                  <p:stCondLst>
                                    <p:cond delay="0"/>
                                  </p:stCondLst>
                                  <p:childTnLst>
                                    <p:set>
                                      <p:cBhvr>
                                        <p:cTn id="26" dur="1" fill="hold">
                                          <p:stCondLst>
                                            <p:cond delay="0"/>
                                          </p:stCondLst>
                                        </p:cTn>
                                        <p:tgtEl>
                                          <p:spTgt spid="5">
                                            <p:txEl>
                                              <p:pRg st="3" end="3"/>
                                            </p:txEl>
                                          </p:spTgt>
                                        </p:tgtEl>
                                        <p:attrNameLst>
                                          <p:attrName>style.visibility</p:attrName>
                                        </p:attrNameLst>
                                      </p:cBhvr>
                                      <p:to>
                                        <p:strVal val="visible"/>
                                      </p:to>
                                    </p:set>
                                    <p:animEffect transition="in" filter="fade">
                                      <p:cBhvr>
                                        <p:cTn id="27" dur="1000"/>
                                        <p:tgtEl>
                                          <p:spTgt spid="5">
                                            <p:txEl>
                                              <p:pRg st="3" end="3"/>
                                            </p:txEl>
                                          </p:spTgt>
                                        </p:tgtEl>
                                      </p:cBhvr>
                                    </p:animEffect>
                                    <p:anim calcmode="lin" valueType="num">
                                      <p:cBhvr>
                                        <p:cTn id="28" dur="1000" fill="hold"/>
                                        <p:tgtEl>
                                          <p:spTgt spid="5">
                                            <p:txEl>
                                              <p:pRg st="3" end="3"/>
                                            </p:txEl>
                                          </p:spTgt>
                                        </p:tgtEl>
                                        <p:attrNameLst>
                                          <p:attrName>ppt_x</p:attrName>
                                        </p:attrNameLst>
                                      </p:cBhvr>
                                      <p:tavLst>
                                        <p:tav tm="0">
                                          <p:val>
                                            <p:strVal val="#ppt_x"/>
                                          </p:val>
                                        </p:tav>
                                        <p:tav tm="100000">
                                          <p:val>
                                            <p:strVal val="#ppt_x"/>
                                          </p:val>
                                        </p:tav>
                                      </p:tavLst>
                                    </p:anim>
                                    <p:anim calcmode="lin" valueType="num">
                                      <p:cBhvr>
                                        <p:cTn id="29" dur="900" decel="100000" fill="hold"/>
                                        <p:tgtEl>
                                          <p:spTgt spid="5">
                                            <p:txEl>
                                              <p:pRg st="3" end="3"/>
                                            </p:txEl>
                                          </p:spTgt>
                                        </p:tgtEl>
                                        <p:attrNameLst>
                                          <p:attrName>ppt_y</p:attrName>
                                        </p:attrNameLst>
                                      </p:cBhvr>
                                      <p:tavLst>
                                        <p:tav tm="0">
                                          <p:val>
                                            <p:strVal val="#ppt_y+1"/>
                                          </p:val>
                                        </p:tav>
                                        <p:tav tm="100000">
                                          <p:val>
                                            <p:strVal val="#ppt_y-.03"/>
                                          </p:val>
                                        </p:tav>
                                      </p:tavLst>
                                    </p:anim>
                                    <p:anim calcmode="lin" valueType="num">
                                      <p:cBhvr>
                                        <p:cTn id="30" dur="100" accel="100000" fill="hold">
                                          <p:stCondLst>
                                            <p:cond delay="900"/>
                                          </p:stCondLst>
                                        </p:cTn>
                                        <p:tgtEl>
                                          <p:spTgt spid="5">
                                            <p:txEl>
                                              <p:pRg st="3" end="3"/>
                                            </p:txEl>
                                          </p:spTgt>
                                        </p:tgtEl>
                                        <p:attrNameLst>
                                          <p:attrName>ppt_y</p:attrName>
                                        </p:attrNameLst>
                                      </p:cBhvr>
                                      <p:tavLst>
                                        <p:tav tm="0">
                                          <p:val>
                                            <p:strVal val="#ppt_y-.03"/>
                                          </p:val>
                                        </p:tav>
                                        <p:tav tm="100000">
                                          <p:val>
                                            <p:strVal val="#ppt_y"/>
                                          </p:val>
                                        </p:tav>
                                      </p:tavLst>
                                    </p:anim>
                                  </p:childTnLst>
                                </p:cTn>
                              </p:par>
                              <p:par>
                                <p:cTn id="31" presetID="37" presetClass="entr" presetSubtype="0" fill="hold" nodeType="withEffect">
                                  <p:stCondLst>
                                    <p:cond delay="0"/>
                                  </p:stCondLst>
                                  <p:childTnLst>
                                    <p:set>
                                      <p:cBhvr>
                                        <p:cTn id="32" dur="1" fill="hold">
                                          <p:stCondLst>
                                            <p:cond delay="0"/>
                                          </p:stCondLst>
                                        </p:cTn>
                                        <p:tgtEl>
                                          <p:spTgt spid="5">
                                            <p:txEl>
                                              <p:pRg st="4" end="4"/>
                                            </p:txEl>
                                          </p:spTgt>
                                        </p:tgtEl>
                                        <p:attrNameLst>
                                          <p:attrName>style.visibility</p:attrName>
                                        </p:attrNameLst>
                                      </p:cBhvr>
                                      <p:to>
                                        <p:strVal val="visible"/>
                                      </p:to>
                                    </p:set>
                                    <p:animEffect transition="in" filter="fade">
                                      <p:cBhvr>
                                        <p:cTn id="33" dur="1000"/>
                                        <p:tgtEl>
                                          <p:spTgt spid="5">
                                            <p:txEl>
                                              <p:pRg st="4" end="4"/>
                                            </p:txEl>
                                          </p:spTgt>
                                        </p:tgtEl>
                                      </p:cBhvr>
                                    </p:animEffect>
                                    <p:anim calcmode="lin" valueType="num">
                                      <p:cBhvr>
                                        <p:cTn id="34" dur="1000" fill="hold"/>
                                        <p:tgtEl>
                                          <p:spTgt spid="5">
                                            <p:txEl>
                                              <p:pRg st="4" end="4"/>
                                            </p:txEl>
                                          </p:spTgt>
                                        </p:tgtEl>
                                        <p:attrNameLst>
                                          <p:attrName>ppt_x</p:attrName>
                                        </p:attrNameLst>
                                      </p:cBhvr>
                                      <p:tavLst>
                                        <p:tav tm="0">
                                          <p:val>
                                            <p:strVal val="#ppt_x"/>
                                          </p:val>
                                        </p:tav>
                                        <p:tav tm="100000">
                                          <p:val>
                                            <p:strVal val="#ppt_x"/>
                                          </p:val>
                                        </p:tav>
                                      </p:tavLst>
                                    </p:anim>
                                    <p:anim calcmode="lin" valueType="num">
                                      <p:cBhvr>
                                        <p:cTn id="35" dur="900" decel="100000" fill="hold"/>
                                        <p:tgtEl>
                                          <p:spTgt spid="5">
                                            <p:txEl>
                                              <p:pRg st="4" end="4"/>
                                            </p:txEl>
                                          </p:spTgt>
                                        </p:tgtEl>
                                        <p:attrNameLst>
                                          <p:attrName>ppt_y</p:attrName>
                                        </p:attrNameLst>
                                      </p:cBhvr>
                                      <p:tavLst>
                                        <p:tav tm="0">
                                          <p:val>
                                            <p:strVal val="#ppt_y+1"/>
                                          </p:val>
                                        </p:tav>
                                        <p:tav tm="100000">
                                          <p:val>
                                            <p:strVal val="#ppt_y-.03"/>
                                          </p:val>
                                        </p:tav>
                                      </p:tavLst>
                                    </p:anim>
                                    <p:anim calcmode="lin" valueType="num">
                                      <p:cBhvr>
                                        <p:cTn id="36" dur="100" accel="100000" fill="hold">
                                          <p:stCondLst>
                                            <p:cond delay="900"/>
                                          </p:stCondLst>
                                        </p:cTn>
                                        <p:tgtEl>
                                          <p:spTgt spid="5">
                                            <p:txEl>
                                              <p:pRg st="4" end="4"/>
                                            </p:txEl>
                                          </p:spTgt>
                                        </p:tgtEl>
                                        <p:attrNameLst>
                                          <p:attrName>ppt_y</p:attrName>
                                        </p:attrNameLst>
                                      </p:cBhvr>
                                      <p:tavLst>
                                        <p:tav tm="0">
                                          <p:val>
                                            <p:strVal val="#ppt_y-.03"/>
                                          </p:val>
                                        </p:tav>
                                        <p:tav tm="100000">
                                          <p:val>
                                            <p:strVal val="#ppt_y"/>
                                          </p:val>
                                        </p:tav>
                                      </p:tavLst>
                                    </p:anim>
                                  </p:childTnLst>
                                </p:cTn>
                              </p:par>
                            </p:childTnLst>
                          </p:cTn>
                        </p:par>
                        <p:par>
                          <p:cTn id="37" fill="hold" nodeType="afterGroup">
                            <p:stCondLst>
                              <p:cond delay="3000"/>
                            </p:stCondLst>
                            <p:childTnLst>
                              <p:par>
                                <p:cTn id="38" presetID="37" presetClass="entr" presetSubtype="0" fill="hold" nodeType="afterEffect">
                                  <p:stCondLst>
                                    <p:cond delay="0"/>
                                  </p:stCondLst>
                                  <p:childTnLst>
                                    <p:set>
                                      <p:cBhvr>
                                        <p:cTn id="39" dur="1" fill="hold">
                                          <p:stCondLst>
                                            <p:cond delay="0"/>
                                          </p:stCondLst>
                                        </p:cTn>
                                        <p:tgtEl>
                                          <p:spTgt spid="6">
                                            <p:txEl>
                                              <p:pRg st="0" end="0"/>
                                            </p:txEl>
                                          </p:spTgt>
                                        </p:tgtEl>
                                        <p:attrNameLst>
                                          <p:attrName>style.visibility</p:attrName>
                                        </p:attrNameLst>
                                      </p:cBhvr>
                                      <p:to>
                                        <p:strVal val="visible"/>
                                      </p:to>
                                    </p:set>
                                    <p:animEffect transition="in" filter="fade">
                                      <p:cBhvr>
                                        <p:cTn id="40" dur="1000"/>
                                        <p:tgtEl>
                                          <p:spTgt spid="6">
                                            <p:txEl>
                                              <p:pRg st="0" end="0"/>
                                            </p:txEl>
                                          </p:spTgt>
                                        </p:tgtEl>
                                      </p:cBhvr>
                                    </p:animEffect>
                                    <p:anim calcmode="lin" valueType="num">
                                      <p:cBhvr>
                                        <p:cTn id="41"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42" dur="900" decel="100000" fill="hold"/>
                                        <p:tgtEl>
                                          <p:spTgt spid="6">
                                            <p:txEl>
                                              <p:pRg st="0" end="0"/>
                                            </p:txEl>
                                          </p:spTgt>
                                        </p:tgtEl>
                                        <p:attrNameLst>
                                          <p:attrName>ppt_y</p:attrName>
                                        </p:attrNameLst>
                                      </p:cBhvr>
                                      <p:tavLst>
                                        <p:tav tm="0">
                                          <p:val>
                                            <p:strVal val="#ppt_y+1"/>
                                          </p:val>
                                        </p:tav>
                                        <p:tav tm="100000">
                                          <p:val>
                                            <p:strVal val="#ppt_y-.03"/>
                                          </p:val>
                                        </p:tav>
                                      </p:tavLst>
                                    </p:anim>
                                    <p:anim calcmode="lin" valueType="num">
                                      <p:cBhvr>
                                        <p:cTn id="43" dur="100" accel="100000" fill="hold">
                                          <p:stCondLst>
                                            <p:cond delay="900"/>
                                          </p:stCondLst>
                                        </p:cTn>
                                        <p:tgtEl>
                                          <p:spTgt spid="6">
                                            <p:txEl>
                                              <p:pRg st="0" end="0"/>
                                            </p:txEl>
                                          </p:spTgt>
                                        </p:tgtEl>
                                        <p:attrNameLst>
                                          <p:attrName>ppt_y</p:attrName>
                                        </p:attrNameLst>
                                      </p:cBhvr>
                                      <p:tavLst>
                                        <p:tav tm="0">
                                          <p:val>
                                            <p:strVal val="#ppt_y-.03"/>
                                          </p:val>
                                        </p:tav>
                                        <p:tav tm="100000">
                                          <p:val>
                                            <p:strVal val="#ppt_y"/>
                                          </p:val>
                                        </p:tav>
                                      </p:tavLst>
                                    </p:anim>
                                  </p:childTnLst>
                                </p:cTn>
                              </p:par>
                              <p:par>
                                <p:cTn id="44" presetID="37" presetClass="entr" presetSubtype="0" fill="hold" nodeType="withEffect">
                                  <p:stCondLst>
                                    <p:cond delay="0"/>
                                  </p:stCondLst>
                                  <p:childTnLst>
                                    <p:set>
                                      <p:cBhvr>
                                        <p:cTn id="45" dur="1" fill="hold">
                                          <p:stCondLst>
                                            <p:cond delay="0"/>
                                          </p:stCondLst>
                                        </p:cTn>
                                        <p:tgtEl>
                                          <p:spTgt spid="6">
                                            <p:txEl>
                                              <p:pRg st="1" end="1"/>
                                            </p:txEl>
                                          </p:spTgt>
                                        </p:tgtEl>
                                        <p:attrNameLst>
                                          <p:attrName>style.visibility</p:attrName>
                                        </p:attrNameLst>
                                      </p:cBhvr>
                                      <p:to>
                                        <p:strVal val="visible"/>
                                      </p:to>
                                    </p:set>
                                    <p:animEffect transition="in" filter="fade">
                                      <p:cBhvr>
                                        <p:cTn id="46" dur="1000"/>
                                        <p:tgtEl>
                                          <p:spTgt spid="6">
                                            <p:txEl>
                                              <p:pRg st="1" end="1"/>
                                            </p:txEl>
                                          </p:spTgt>
                                        </p:tgtEl>
                                      </p:cBhvr>
                                    </p:animEffect>
                                    <p:anim calcmode="lin" valueType="num">
                                      <p:cBhvr>
                                        <p:cTn id="47" dur="1000" fill="hold"/>
                                        <p:tgtEl>
                                          <p:spTgt spid="6">
                                            <p:txEl>
                                              <p:pRg st="1" end="1"/>
                                            </p:txEl>
                                          </p:spTgt>
                                        </p:tgtEl>
                                        <p:attrNameLst>
                                          <p:attrName>ppt_x</p:attrName>
                                        </p:attrNameLst>
                                      </p:cBhvr>
                                      <p:tavLst>
                                        <p:tav tm="0">
                                          <p:val>
                                            <p:strVal val="#ppt_x"/>
                                          </p:val>
                                        </p:tav>
                                        <p:tav tm="100000">
                                          <p:val>
                                            <p:strVal val="#ppt_x"/>
                                          </p:val>
                                        </p:tav>
                                      </p:tavLst>
                                    </p:anim>
                                    <p:anim calcmode="lin" valueType="num">
                                      <p:cBhvr>
                                        <p:cTn id="48" dur="900" decel="100000" fill="hold"/>
                                        <p:tgtEl>
                                          <p:spTgt spid="6">
                                            <p:txEl>
                                              <p:pRg st="1" end="1"/>
                                            </p:txEl>
                                          </p:spTgt>
                                        </p:tgtEl>
                                        <p:attrNameLst>
                                          <p:attrName>ppt_y</p:attrName>
                                        </p:attrNameLst>
                                      </p:cBhvr>
                                      <p:tavLst>
                                        <p:tav tm="0">
                                          <p:val>
                                            <p:strVal val="#ppt_y+1"/>
                                          </p:val>
                                        </p:tav>
                                        <p:tav tm="100000">
                                          <p:val>
                                            <p:strVal val="#ppt_y-.03"/>
                                          </p:val>
                                        </p:tav>
                                      </p:tavLst>
                                    </p:anim>
                                    <p:anim calcmode="lin" valueType="num">
                                      <p:cBhvr>
                                        <p:cTn id="49" dur="100" accel="100000" fill="hold">
                                          <p:stCondLst>
                                            <p:cond delay="900"/>
                                          </p:stCondLst>
                                        </p:cTn>
                                        <p:tgtEl>
                                          <p:spTgt spid="6">
                                            <p:txEl>
                                              <p:pRg st="1" end="1"/>
                                            </p:txEl>
                                          </p:spTgt>
                                        </p:tgtEl>
                                        <p:attrNameLst>
                                          <p:attrName>ppt_y</p:attrName>
                                        </p:attrNameLst>
                                      </p:cBhvr>
                                      <p:tavLst>
                                        <p:tav tm="0">
                                          <p:val>
                                            <p:strVal val="#ppt_y-.03"/>
                                          </p:val>
                                        </p:tav>
                                        <p:tav tm="100000">
                                          <p:val>
                                            <p:strVal val="#ppt_y"/>
                                          </p:val>
                                        </p:tav>
                                      </p:tavLst>
                                    </p:anim>
                                  </p:childTnLst>
                                </p:cTn>
                              </p:par>
                              <p:par>
                                <p:cTn id="50" presetID="37" presetClass="entr" presetSubtype="0" fill="hold" nodeType="withEffect">
                                  <p:stCondLst>
                                    <p:cond delay="0"/>
                                  </p:stCondLst>
                                  <p:childTnLst>
                                    <p:set>
                                      <p:cBhvr>
                                        <p:cTn id="51" dur="1" fill="hold">
                                          <p:stCondLst>
                                            <p:cond delay="0"/>
                                          </p:stCondLst>
                                        </p:cTn>
                                        <p:tgtEl>
                                          <p:spTgt spid="6">
                                            <p:txEl>
                                              <p:pRg st="2" end="2"/>
                                            </p:txEl>
                                          </p:spTgt>
                                        </p:tgtEl>
                                        <p:attrNameLst>
                                          <p:attrName>style.visibility</p:attrName>
                                        </p:attrNameLst>
                                      </p:cBhvr>
                                      <p:to>
                                        <p:strVal val="visible"/>
                                      </p:to>
                                    </p:set>
                                    <p:animEffect transition="in" filter="fade">
                                      <p:cBhvr>
                                        <p:cTn id="52" dur="1000"/>
                                        <p:tgtEl>
                                          <p:spTgt spid="6">
                                            <p:txEl>
                                              <p:pRg st="2" end="2"/>
                                            </p:txEl>
                                          </p:spTgt>
                                        </p:tgtEl>
                                      </p:cBhvr>
                                    </p:animEffect>
                                    <p:anim calcmode="lin" valueType="num">
                                      <p:cBhvr>
                                        <p:cTn id="53" dur="1000" fill="hold"/>
                                        <p:tgtEl>
                                          <p:spTgt spid="6">
                                            <p:txEl>
                                              <p:pRg st="2" end="2"/>
                                            </p:txEl>
                                          </p:spTgt>
                                        </p:tgtEl>
                                        <p:attrNameLst>
                                          <p:attrName>ppt_x</p:attrName>
                                        </p:attrNameLst>
                                      </p:cBhvr>
                                      <p:tavLst>
                                        <p:tav tm="0">
                                          <p:val>
                                            <p:strVal val="#ppt_x"/>
                                          </p:val>
                                        </p:tav>
                                        <p:tav tm="100000">
                                          <p:val>
                                            <p:strVal val="#ppt_x"/>
                                          </p:val>
                                        </p:tav>
                                      </p:tavLst>
                                    </p:anim>
                                    <p:anim calcmode="lin" valueType="num">
                                      <p:cBhvr>
                                        <p:cTn id="54" dur="900" decel="100000" fill="hold"/>
                                        <p:tgtEl>
                                          <p:spTgt spid="6">
                                            <p:txEl>
                                              <p:pRg st="2" end="2"/>
                                            </p:txEl>
                                          </p:spTgt>
                                        </p:tgtEl>
                                        <p:attrNameLst>
                                          <p:attrName>ppt_y</p:attrName>
                                        </p:attrNameLst>
                                      </p:cBhvr>
                                      <p:tavLst>
                                        <p:tav tm="0">
                                          <p:val>
                                            <p:strVal val="#ppt_y+1"/>
                                          </p:val>
                                        </p:tav>
                                        <p:tav tm="100000">
                                          <p:val>
                                            <p:strVal val="#ppt_y-.03"/>
                                          </p:val>
                                        </p:tav>
                                      </p:tavLst>
                                    </p:anim>
                                    <p:anim calcmode="lin" valueType="num">
                                      <p:cBhvr>
                                        <p:cTn id="55" dur="100" accel="100000" fill="hold">
                                          <p:stCondLst>
                                            <p:cond delay="900"/>
                                          </p:stCondLst>
                                        </p:cTn>
                                        <p:tgtEl>
                                          <p:spTgt spid="6">
                                            <p:txEl>
                                              <p:pRg st="2" end="2"/>
                                            </p:txEl>
                                          </p:spTgt>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6"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80078"/>
            <a:ext cx="8218488" cy="590349"/>
          </a:xfrm>
        </p:spPr>
        <p:txBody>
          <a:bodyPr wrap="square" lIns="0" tIns="18000" rIns="0" bIns="18000" anchor="ctr" anchorCtr="0">
            <a:spAutoFit/>
          </a:bodyPr>
          <a:lstStyle/>
          <a:p>
            <a:r>
              <a:rPr lang="en-US" dirty="0"/>
              <a:t>Security Incident Response</a:t>
            </a:r>
          </a:p>
        </p:txBody>
      </p:sp>
      <p:sp>
        <p:nvSpPr>
          <p:cNvPr id="3" name="Content Placeholder 2"/>
          <p:cNvSpPr>
            <a:spLocks noGrp="1"/>
          </p:cNvSpPr>
          <p:nvPr>
            <p:ph sz="quarter" idx="13"/>
          </p:nvPr>
        </p:nvSpPr>
        <p:spPr>
          <a:xfrm>
            <a:off x="457200" y="1085514"/>
            <a:ext cx="8218488" cy="3960503"/>
          </a:xfrm>
        </p:spPr>
        <p:txBody>
          <a:bodyPr wrap="square" lIns="0" tIns="18000" rIns="0" bIns="18000" anchor="ctr" anchorCtr="0">
            <a:spAutoFit/>
          </a:bodyPr>
          <a:lstStyle/>
          <a:p>
            <a:pPr marL="342900" indent="-342900">
              <a:spcBef>
                <a:spcPts val="600"/>
              </a:spcBef>
            </a:pPr>
            <a:r>
              <a:rPr lang="en-US" sz="2000" dirty="0">
                <a:latin typeface="Arial" panose="020B0604020202020204" pitchFamily="34" charset="0"/>
                <a:cs typeface="Arial" panose="020B0604020202020204" pitchFamily="34" charset="0"/>
              </a:rPr>
              <a:t>Response procedures to incidents are an essential control for most organizations</a:t>
            </a:r>
          </a:p>
          <a:p>
            <a:pPr marL="829818" lvl="1" indent="-342900"/>
            <a:r>
              <a:rPr lang="en-US" sz="2000" dirty="0">
                <a:latin typeface="Arial" panose="020B0604020202020204" pitchFamily="34" charset="0"/>
                <a:cs typeface="Arial" panose="020B0604020202020204" pitchFamily="34" charset="0"/>
              </a:rPr>
              <a:t>Procedures need to reflect possible consequences of an incident on the organization and allow for a suitable response</a:t>
            </a:r>
          </a:p>
          <a:p>
            <a:pPr marL="829818" lvl="1" indent="-342900"/>
            <a:r>
              <a:rPr lang="en-US" sz="2000" dirty="0">
                <a:latin typeface="Arial" panose="020B0604020202020204" pitchFamily="34" charset="0"/>
                <a:cs typeface="Arial" panose="020B0604020202020204" pitchFamily="34" charset="0"/>
              </a:rPr>
              <a:t>Developing procedures in advance can help avoid panic</a:t>
            </a:r>
          </a:p>
          <a:p>
            <a:pPr marL="342900" indent="-342900">
              <a:spcBef>
                <a:spcPts val="600"/>
              </a:spcBef>
            </a:pPr>
            <a:r>
              <a:rPr lang="en-US" sz="2000" dirty="0">
                <a:latin typeface="Arial" panose="020B0604020202020204" pitchFamily="34" charset="0"/>
                <a:cs typeface="Arial" panose="020B0604020202020204" pitchFamily="34" charset="0"/>
              </a:rPr>
              <a:t>Benefits of having incident response capability:</a:t>
            </a:r>
          </a:p>
          <a:p>
            <a:pPr marL="829818" lvl="1" indent="-342900"/>
            <a:r>
              <a:rPr lang="en-US" sz="2000" dirty="0">
                <a:latin typeface="Arial" panose="020B0604020202020204" pitchFamily="34" charset="0"/>
                <a:cs typeface="Arial" panose="020B0604020202020204" pitchFamily="34" charset="0"/>
              </a:rPr>
              <a:t>Systematic incident response</a:t>
            </a:r>
          </a:p>
          <a:p>
            <a:pPr marL="829818" lvl="1" indent="-342900"/>
            <a:r>
              <a:rPr lang="en-US" sz="2000" dirty="0">
                <a:latin typeface="Arial" panose="020B0604020202020204" pitchFamily="34" charset="0"/>
                <a:cs typeface="Arial" panose="020B0604020202020204" pitchFamily="34" charset="0"/>
              </a:rPr>
              <a:t>Quicker recovery to minimize loss, theft, disruption of service</a:t>
            </a:r>
          </a:p>
          <a:p>
            <a:pPr marL="829818" lvl="1" indent="-342900"/>
            <a:r>
              <a:rPr lang="en-US" sz="2000" dirty="0">
                <a:latin typeface="Arial" panose="020B0604020202020204" pitchFamily="34" charset="0"/>
                <a:cs typeface="Arial" panose="020B0604020202020204" pitchFamily="34" charset="0"/>
              </a:rPr>
              <a:t>Use information gained during incident handling to better prepare for future incidents</a:t>
            </a:r>
          </a:p>
          <a:p>
            <a:pPr marL="829818" lvl="1" indent="-342900"/>
            <a:r>
              <a:rPr lang="en-US" sz="2000" dirty="0">
                <a:latin typeface="Arial" panose="020B0604020202020204" pitchFamily="34" charset="0"/>
                <a:cs typeface="Arial" panose="020B0604020202020204" pitchFamily="34" charset="0"/>
              </a:rPr>
              <a:t>Dealing properly with legal issues that may arise during incidents</a:t>
            </a:r>
          </a:p>
        </p:txBody>
      </p:sp>
    </p:spTree>
    <p:extLst>
      <p:ext uri="{BB962C8B-B14F-4D97-AF65-F5344CB8AC3E}">
        <p14:creationId xmlns:p14="http://schemas.microsoft.com/office/powerpoint/2010/main" val="31993422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Slide Number Placeholder 3">
            <a:extLst>
              <a:ext uri="{FF2B5EF4-FFF2-40B4-BE49-F238E27FC236}">
                <a16:creationId xmlns:a16="http://schemas.microsoft.com/office/drawing/2014/main" id="{CE96BF29-D73A-3160-2C0C-1B388F18C6D1}"/>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2400">
                <a:solidFill>
                  <a:srgbClr val="FFFFFF"/>
                </a:solidFill>
                <a:latin typeface="Century Gothic" panose="020B0502020202020204" pitchFamily="34" charset="0"/>
                <a:ea typeface="ＭＳ Ｐゴシック" panose="020B0600070205080204" pitchFamily="34" charset="-128"/>
              </a:defRPr>
            </a:lvl1pPr>
            <a:lvl2pPr marL="742950" indent="-285750">
              <a:spcBef>
                <a:spcPct val="20000"/>
              </a:spcBef>
              <a:buFont typeface="Courier New" panose="02070309020205020404" pitchFamily="49" charset="0"/>
              <a:buChar char="o"/>
              <a:defRPr sz="1600">
                <a:solidFill>
                  <a:srgbClr val="FFFFFF"/>
                </a:solidFill>
                <a:latin typeface="Century Gothic" panose="020B050202020202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1600">
                <a:solidFill>
                  <a:srgbClr val="FFFFFF"/>
                </a:solidFill>
                <a:latin typeface="Century Gothic" panose="020B0502020202020204" pitchFamily="34" charset="0"/>
                <a:ea typeface="ＭＳ Ｐゴシック" panose="020B0600070205080204" pitchFamily="34" charset="-128"/>
              </a:defRPr>
            </a:lvl3pPr>
            <a:lvl4pPr marL="1600200" indent="-228600">
              <a:spcBef>
                <a:spcPct val="20000"/>
              </a:spcBef>
              <a:buFont typeface="Courier New" panose="02070309020205020404" pitchFamily="49" charset="0"/>
              <a:buChar char="o"/>
              <a:defRPr sz="1600">
                <a:solidFill>
                  <a:srgbClr val="FFFFFF"/>
                </a:solidFill>
                <a:latin typeface="Century Gothic" panose="020B050202020202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1600">
                <a:solidFill>
                  <a:srgbClr val="FFFFFF"/>
                </a:solidFill>
                <a:latin typeface="Century Gothic" panose="020B050202020202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1600">
                <a:solidFill>
                  <a:srgbClr val="FFFFFF"/>
                </a:solidFill>
                <a:latin typeface="Century Gothic" panose="020B050202020202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1600">
                <a:solidFill>
                  <a:srgbClr val="FFFFFF"/>
                </a:solidFill>
                <a:latin typeface="Century Gothic" panose="020B050202020202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1600">
                <a:solidFill>
                  <a:srgbClr val="FFFFFF"/>
                </a:solidFill>
                <a:latin typeface="Century Gothic" panose="020B050202020202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1600">
                <a:solidFill>
                  <a:srgbClr val="FFFFFF"/>
                </a:solidFill>
                <a:latin typeface="Century Gothic" panose="020B0502020202020204" pitchFamily="34" charset="0"/>
                <a:ea typeface="ＭＳ Ｐゴシック" panose="020B0600070205080204" pitchFamily="34" charset="-128"/>
              </a:defRPr>
            </a:lvl9pPr>
          </a:lstStyle>
          <a:p>
            <a:pPr>
              <a:spcBef>
                <a:spcPct val="0"/>
              </a:spcBef>
              <a:buFontTx/>
              <a:buNone/>
            </a:pPr>
            <a:fld id="{548B03E1-BC84-4234-9927-12FDAB584FBC}" type="slidenum">
              <a:rPr lang="en-US" altLang="en-US" sz="1200" smtClean="0"/>
              <a:pPr>
                <a:spcBef>
                  <a:spcPct val="0"/>
                </a:spcBef>
                <a:buFontTx/>
                <a:buNone/>
              </a:pPr>
              <a:t>4</a:t>
            </a:fld>
            <a:endParaRPr lang="en-US" altLang="en-US" sz="1200"/>
          </a:p>
        </p:txBody>
      </p:sp>
      <p:pic>
        <p:nvPicPr>
          <p:cNvPr id="21508" name="Picture 2">
            <a:hlinkClick r:id="rId3"/>
            <a:extLst>
              <a:ext uri="{FF2B5EF4-FFF2-40B4-BE49-F238E27FC236}">
                <a16:creationId xmlns:a16="http://schemas.microsoft.com/office/drawing/2014/main" id="{1E2C583E-BBCB-9C5C-A412-F9665057366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3850" y="1146101"/>
            <a:ext cx="5329238" cy="4264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1510" name="TextBox 2">
            <a:extLst>
              <a:ext uri="{FF2B5EF4-FFF2-40B4-BE49-F238E27FC236}">
                <a16:creationId xmlns:a16="http://schemas.microsoft.com/office/drawing/2014/main" id="{89FED23B-A006-3121-8E2A-86C92A86EEC4}"/>
              </a:ext>
            </a:extLst>
          </p:cNvPr>
          <p:cNvSpPr txBox="1">
            <a:spLocks noChangeArrowheads="1"/>
          </p:cNvSpPr>
          <p:nvPr/>
        </p:nvSpPr>
        <p:spPr bwMode="auto">
          <a:xfrm>
            <a:off x="6008352" y="1338400"/>
            <a:ext cx="2736850" cy="341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400">
                <a:solidFill>
                  <a:srgbClr val="FFFFFF"/>
                </a:solidFill>
                <a:latin typeface="Century Gothic" panose="020B0502020202020204" pitchFamily="34" charset="0"/>
                <a:ea typeface="ＭＳ Ｐゴシック" panose="020B0600070205080204" pitchFamily="34" charset="-128"/>
              </a:defRPr>
            </a:lvl1pPr>
            <a:lvl2pPr marL="742950" indent="-285750">
              <a:spcBef>
                <a:spcPct val="20000"/>
              </a:spcBef>
              <a:buFont typeface="Courier New" panose="02070309020205020404" pitchFamily="49" charset="0"/>
              <a:buChar char="o"/>
              <a:defRPr sz="1600">
                <a:solidFill>
                  <a:srgbClr val="FFFFFF"/>
                </a:solidFill>
                <a:latin typeface="Century Gothic" panose="020B050202020202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1600">
                <a:solidFill>
                  <a:srgbClr val="FFFFFF"/>
                </a:solidFill>
                <a:latin typeface="Century Gothic" panose="020B0502020202020204" pitchFamily="34" charset="0"/>
                <a:ea typeface="ＭＳ Ｐゴシック" panose="020B0600070205080204" pitchFamily="34" charset="-128"/>
              </a:defRPr>
            </a:lvl3pPr>
            <a:lvl4pPr marL="1600200" indent="-228600">
              <a:spcBef>
                <a:spcPct val="20000"/>
              </a:spcBef>
              <a:buFont typeface="Courier New" panose="02070309020205020404" pitchFamily="49" charset="0"/>
              <a:buChar char="o"/>
              <a:defRPr sz="1600">
                <a:solidFill>
                  <a:srgbClr val="FFFFFF"/>
                </a:solidFill>
                <a:latin typeface="Century Gothic" panose="020B050202020202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1600">
                <a:solidFill>
                  <a:srgbClr val="FFFFFF"/>
                </a:solidFill>
                <a:latin typeface="Century Gothic" panose="020B050202020202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1600">
                <a:solidFill>
                  <a:srgbClr val="FFFFFF"/>
                </a:solidFill>
                <a:latin typeface="Century Gothic" panose="020B050202020202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1600">
                <a:solidFill>
                  <a:srgbClr val="FFFFFF"/>
                </a:solidFill>
                <a:latin typeface="Century Gothic" panose="020B050202020202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1600">
                <a:solidFill>
                  <a:srgbClr val="FFFFFF"/>
                </a:solidFill>
                <a:latin typeface="Century Gothic" panose="020B050202020202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1600">
                <a:solidFill>
                  <a:srgbClr val="FFFFFF"/>
                </a:solidFill>
                <a:latin typeface="Century Gothic" panose="020B0502020202020204" pitchFamily="34" charset="0"/>
                <a:ea typeface="ＭＳ Ｐゴシック" panose="020B0600070205080204" pitchFamily="34" charset="-128"/>
              </a:defRPr>
            </a:lvl9pPr>
          </a:lstStyle>
          <a:p>
            <a:pPr eaLnBrk="1" hangingPunct="1">
              <a:spcBef>
                <a:spcPct val="0"/>
              </a:spcBef>
              <a:buFontTx/>
              <a:buNone/>
            </a:pPr>
            <a:r>
              <a:rPr lang="en-US" altLang="en-US" sz="1800" dirty="0">
                <a:solidFill>
                  <a:schemeClr val="tx1"/>
                </a:solidFill>
                <a:latin typeface="Arial" panose="020B0604020202020204" pitchFamily="34" charset="0"/>
              </a:rPr>
              <a:t>“But security is at its heart a human issue. It is about conflict, and computers are merely a medium by which conflict can be expressed. The future of computer security, then, is less about the future of technology than it is about the future of human relations.” </a:t>
            </a:r>
          </a:p>
        </p:txBody>
      </p:sp>
      <p:sp>
        <p:nvSpPr>
          <p:cNvPr id="21511" name="TextBox 5">
            <a:extLst>
              <a:ext uri="{FF2B5EF4-FFF2-40B4-BE49-F238E27FC236}">
                <a16:creationId xmlns:a16="http://schemas.microsoft.com/office/drawing/2014/main" id="{DEE3EC88-CA7F-E077-1411-0F50DB32F9BA}"/>
              </a:ext>
            </a:extLst>
          </p:cNvPr>
          <p:cNvSpPr txBox="1">
            <a:spLocks noChangeArrowheads="1"/>
          </p:cNvSpPr>
          <p:nvPr/>
        </p:nvSpPr>
        <p:spPr bwMode="auto">
          <a:xfrm>
            <a:off x="382588" y="5985562"/>
            <a:ext cx="54419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400">
                <a:solidFill>
                  <a:srgbClr val="FFFFFF"/>
                </a:solidFill>
                <a:latin typeface="Century Gothic" panose="020B0502020202020204" pitchFamily="34" charset="0"/>
                <a:ea typeface="ＭＳ Ｐゴシック" panose="020B0600070205080204" pitchFamily="34" charset="-128"/>
              </a:defRPr>
            </a:lvl1pPr>
            <a:lvl2pPr marL="742950" indent="-285750">
              <a:spcBef>
                <a:spcPct val="20000"/>
              </a:spcBef>
              <a:buFont typeface="Courier New" panose="02070309020205020404" pitchFamily="49" charset="0"/>
              <a:buChar char="o"/>
              <a:defRPr sz="1600">
                <a:solidFill>
                  <a:srgbClr val="FFFFFF"/>
                </a:solidFill>
                <a:latin typeface="Century Gothic" panose="020B050202020202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1600">
                <a:solidFill>
                  <a:srgbClr val="FFFFFF"/>
                </a:solidFill>
                <a:latin typeface="Century Gothic" panose="020B0502020202020204" pitchFamily="34" charset="0"/>
                <a:ea typeface="ＭＳ Ｐゴシック" panose="020B0600070205080204" pitchFamily="34" charset="-128"/>
              </a:defRPr>
            </a:lvl3pPr>
            <a:lvl4pPr marL="1600200" indent="-228600">
              <a:spcBef>
                <a:spcPct val="20000"/>
              </a:spcBef>
              <a:buFont typeface="Courier New" panose="02070309020205020404" pitchFamily="49" charset="0"/>
              <a:buChar char="o"/>
              <a:defRPr sz="1600">
                <a:solidFill>
                  <a:srgbClr val="FFFFFF"/>
                </a:solidFill>
                <a:latin typeface="Century Gothic" panose="020B050202020202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1600">
                <a:solidFill>
                  <a:srgbClr val="FFFFFF"/>
                </a:solidFill>
                <a:latin typeface="Century Gothic" panose="020B050202020202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1600">
                <a:solidFill>
                  <a:srgbClr val="FFFFFF"/>
                </a:solidFill>
                <a:latin typeface="Century Gothic" panose="020B050202020202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1600">
                <a:solidFill>
                  <a:srgbClr val="FFFFFF"/>
                </a:solidFill>
                <a:latin typeface="Century Gothic" panose="020B050202020202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1600">
                <a:solidFill>
                  <a:srgbClr val="FFFFFF"/>
                </a:solidFill>
                <a:latin typeface="Century Gothic" panose="020B050202020202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1600">
                <a:solidFill>
                  <a:srgbClr val="FFFFFF"/>
                </a:solidFill>
                <a:latin typeface="Century Gothic" panose="020B0502020202020204" pitchFamily="34" charset="0"/>
                <a:ea typeface="ＭＳ Ｐゴシック" panose="020B0600070205080204" pitchFamily="34" charset="-128"/>
              </a:defRPr>
            </a:lvl9pPr>
          </a:lstStyle>
          <a:p>
            <a:pPr eaLnBrk="1" hangingPunct="1">
              <a:spcBef>
                <a:spcPct val="0"/>
              </a:spcBef>
              <a:buFontTx/>
              <a:buNone/>
            </a:pPr>
            <a:r>
              <a:rPr lang="en-US" altLang="en-US" sz="1800" dirty="0">
                <a:solidFill>
                  <a:schemeClr val="tx1"/>
                </a:solidFill>
                <a:latin typeface="Arial" panose="020B0604020202020204" pitchFamily="34" charset="0"/>
                <a:hlinkClick r:id="rId5"/>
              </a:rPr>
              <a:t>Center for Automotive Embedded Systems Security</a:t>
            </a:r>
            <a:endParaRPr lang="en-US" altLang="en-US" sz="1800" dirty="0">
              <a:solidFill>
                <a:schemeClr val="tx1"/>
              </a:solidFill>
              <a:latin typeface="Arial" panose="020B0604020202020204" pitchFamily="34" charset="0"/>
            </a:endParaRPr>
          </a:p>
        </p:txBody>
      </p:sp>
      <p:sp>
        <p:nvSpPr>
          <p:cNvPr id="5" name="TextBox 4">
            <a:extLst>
              <a:ext uri="{FF2B5EF4-FFF2-40B4-BE49-F238E27FC236}">
                <a16:creationId xmlns:a16="http://schemas.microsoft.com/office/drawing/2014/main" id="{A6194F3E-33E1-E922-D9E2-CB605B9F0FBE}"/>
              </a:ext>
            </a:extLst>
          </p:cNvPr>
          <p:cNvSpPr txBox="1"/>
          <p:nvPr/>
        </p:nvSpPr>
        <p:spPr>
          <a:xfrm>
            <a:off x="7884368" y="6170783"/>
            <a:ext cx="671979" cy="369332"/>
          </a:xfrm>
          <a:prstGeom prst="rect">
            <a:avLst/>
          </a:prstGeom>
          <a:noFill/>
        </p:spPr>
        <p:txBody>
          <a:bodyPr wrap="none" rtlCol="0">
            <a:spAutoFit/>
          </a:bodyPr>
          <a:lstStyle/>
          <a:p>
            <a:r>
              <a:rPr lang="en-US" dirty="0"/>
              <a:t>SJW</a:t>
            </a:r>
          </a:p>
        </p:txBody>
      </p:sp>
      <p:sp>
        <p:nvSpPr>
          <p:cNvPr id="6" name="Title 1">
            <a:extLst>
              <a:ext uri="{FF2B5EF4-FFF2-40B4-BE49-F238E27FC236}">
                <a16:creationId xmlns:a16="http://schemas.microsoft.com/office/drawing/2014/main" id="{FA750E17-061D-81CF-E643-1914B38FEA8A}"/>
              </a:ext>
            </a:extLst>
          </p:cNvPr>
          <p:cNvSpPr>
            <a:spLocks noGrp="1"/>
          </p:cNvSpPr>
          <p:nvPr>
            <p:ph type="title"/>
          </p:nvPr>
        </p:nvSpPr>
        <p:spPr>
          <a:xfrm>
            <a:off x="457200" y="205090"/>
            <a:ext cx="8229600" cy="559572"/>
          </a:xfrm>
          <a:noFill/>
          <a:ln>
            <a:noFill/>
          </a:ln>
        </p:spPr>
        <p:txBody>
          <a:bodyPr lIns="0" tIns="18000" rIns="0" bIns="18000" anchor="ctr" anchorCtr="0">
            <a:spAutoFit/>
          </a:bodyPr>
          <a:lstStyle/>
          <a:p>
            <a:r>
              <a:rPr lang="en-US" sz="3600" dirty="0">
                <a:latin typeface="+mj-lt"/>
              </a:rPr>
              <a:t>A Good Place to Start…</a:t>
            </a:r>
          </a:p>
        </p:txBody>
      </p:sp>
    </p:spTree>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191837"/>
            <a:ext cx="8218488" cy="1144347"/>
          </a:xfrm>
        </p:spPr>
        <p:txBody>
          <a:bodyPr wrap="square" lIns="0" tIns="18000" rIns="0" bIns="18000" anchor="ctr" anchorCtr="0">
            <a:spAutoFit/>
          </a:bodyPr>
          <a:lstStyle/>
          <a:p>
            <a:r>
              <a:rPr lang="en-US" dirty="0"/>
              <a:t>Computer Security Incident Response Team (</a:t>
            </a:r>
            <a:r>
              <a:rPr lang="en-US" spc="-500" dirty="0"/>
              <a:t>C S I R </a:t>
            </a:r>
            <a:r>
              <a:rPr lang="en-US" dirty="0"/>
              <a:t>T)</a:t>
            </a:r>
          </a:p>
        </p:txBody>
      </p:sp>
      <p:sp>
        <p:nvSpPr>
          <p:cNvPr id="3" name="Content Placeholder 2"/>
          <p:cNvSpPr>
            <a:spLocks noGrp="1"/>
          </p:cNvSpPr>
          <p:nvPr>
            <p:ph sz="quarter" idx="13"/>
          </p:nvPr>
        </p:nvSpPr>
        <p:spPr>
          <a:xfrm>
            <a:off x="457200" y="1580099"/>
            <a:ext cx="8218488" cy="2190788"/>
          </a:xfrm>
        </p:spPr>
        <p:txBody>
          <a:bodyPr wrap="square" lIns="0" tIns="18000" rIns="0" bIns="18000" anchor="ctr" anchorCtr="0">
            <a:spAutoFit/>
          </a:bodyPr>
          <a:lstStyle/>
          <a:p>
            <a:pPr marL="342900" indent="-342900"/>
            <a:r>
              <a:rPr lang="en-US" spc="-300" dirty="0">
                <a:latin typeface="Arial" panose="020B0604020202020204" pitchFamily="34" charset="0"/>
                <a:cs typeface="Arial" panose="020B0604020202020204" pitchFamily="34" charset="0"/>
              </a:rPr>
              <a:t>C S I R T </a:t>
            </a:r>
            <a:r>
              <a:rPr lang="en-US" dirty="0">
                <a:latin typeface="Arial" panose="020B0604020202020204" pitchFamily="34" charset="0"/>
                <a:cs typeface="Arial" panose="020B0604020202020204" pitchFamily="34" charset="0"/>
              </a:rPr>
              <a:t>s are responsible for:</a:t>
            </a:r>
          </a:p>
          <a:p>
            <a:pPr marL="829818" lvl="1" indent="-342900"/>
            <a:r>
              <a:rPr lang="en-US" dirty="0">
                <a:latin typeface="Arial" panose="020B0604020202020204" pitchFamily="34" charset="0"/>
                <a:cs typeface="Arial" panose="020B0604020202020204" pitchFamily="34" charset="0"/>
              </a:rPr>
              <a:t>Rapidly detecting incidents</a:t>
            </a:r>
          </a:p>
          <a:p>
            <a:pPr marL="829818" lvl="1" indent="-342900"/>
            <a:r>
              <a:rPr lang="en-US" dirty="0">
                <a:latin typeface="Arial" panose="020B0604020202020204" pitchFamily="34" charset="0"/>
                <a:cs typeface="Arial" panose="020B0604020202020204" pitchFamily="34" charset="0"/>
              </a:rPr>
              <a:t>Minimizing loss and destruction</a:t>
            </a:r>
          </a:p>
          <a:p>
            <a:pPr marL="829818" lvl="1" indent="-342900"/>
            <a:r>
              <a:rPr lang="en-US" dirty="0">
                <a:latin typeface="Arial" panose="020B0604020202020204" pitchFamily="34" charset="0"/>
                <a:cs typeface="Arial" panose="020B0604020202020204" pitchFamily="34" charset="0"/>
              </a:rPr>
              <a:t>Mitigating the weaknesses that were exploited</a:t>
            </a:r>
          </a:p>
          <a:p>
            <a:pPr marL="829818" lvl="1" indent="-342900"/>
            <a:r>
              <a:rPr lang="en-US" dirty="0">
                <a:latin typeface="Arial" panose="020B0604020202020204" pitchFamily="34" charset="0"/>
                <a:cs typeface="Arial" panose="020B0604020202020204" pitchFamily="34" charset="0"/>
              </a:rPr>
              <a:t>Restoring computing services</a:t>
            </a:r>
          </a:p>
        </p:txBody>
      </p:sp>
    </p:spTree>
    <p:extLst>
      <p:ext uri="{BB962C8B-B14F-4D97-AF65-F5344CB8AC3E}">
        <p14:creationId xmlns:p14="http://schemas.microsoft.com/office/powerpoint/2010/main" val="309053523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80077"/>
            <a:ext cx="8229600" cy="590349"/>
          </a:xfrm>
        </p:spPr>
        <p:txBody>
          <a:bodyPr lIns="0" tIns="18000" rIns="0" bIns="18000" anchor="ctr" anchorCtr="0">
            <a:spAutoFit/>
          </a:bodyPr>
          <a:lstStyle/>
          <a:p>
            <a:r>
              <a:rPr lang="en-US" dirty="0"/>
              <a:t>Security Incidents</a:t>
            </a:r>
          </a:p>
        </p:txBody>
      </p:sp>
      <p:sp>
        <p:nvSpPr>
          <p:cNvPr id="4" name="Content Placeholder 3"/>
          <p:cNvSpPr>
            <a:spLocks noGrp="1"/>
          </p:cNvSpPr>
          <p:nvPr>
            <p:ph sz="quarter" idx="13"/>
          </p:nvPr>
        </p:nvSpPr>
        <p:spPr>
          <a:xfrm>
            <a:off x="457200" y="1066204"/>
            <a:ext cx="8218488" cy="4791499"/>
          </a:xfrm>
        </p:spPr>
        <p:txBody>
          <a:bodyPr wrap="square" lIns="0" tIns="18000" rIns="0" bIns="18000" anchor="ctr" anchorCtr="0">
            <a:spAutoFit/>
          </a:bodyPr>
          <a:lstStyle/>
          <a:p>
            <a:pPr marL="342900" indent="-342900">
              <a:spcBef>
                <a:spcPts val="600"/>
              </a:spcBef>
            </a:pPr>
            <a:r>
              <a:rPr lang="en-US" sz="2200" dirty="0">
                <a:latin typeface="Arial" panose="020B0604020202020204" pitchFamily="34" charset="0"/>
                <a:cs typeface="Arial" panose="020B0604020202020204" pitchFamily="34" charset="0"/>
              </a:rPr>
              <a:t>“Any action that threatens one or more of the classic security services of confidentiality, integrity, availability, accountability, authenticity, and reliability in a system”</a:t>
            </a:r>
          </a:p>
          <a:p>
            <a:pPr marL="342900" indent="-342900">
              <a:spcBef>
                <a:spcPts val="600"/>
              </a:spcBef>
            </a:pPr>
            <a:r>
              <a:rPr lang="en-US" sz="2200" dirty="0">
                <a:latin typeface="Arial" panose="020B0604020202020204" pitchFamily="34" charset="0"/>
                <a:cs typeface="Arial" panose="020B0604020202020204" pitchFamily="34" charset="0"/>
              </a:rPr>
              <a:t>Unauthorized access to a system</a:t>
            </a:r>
          </a:p>
          <a:p>
            <a:pPr marL="829818" lvl="1" indent="-342900"/>
            <a:r>
              <a:rPr lang="en-US" sz="2200" dirty="0">
                <a:latin typeface="Arial" panose="020B0604020202020204" pitchFamily="34" charset="0"/>
                <a:cs typeface="Arial" panose="020B0604020202020204" pitchFamily="34" charset="0"/>
              </a:rPr>
              <a:t>Accessing information not authorized to see</a:t>
            </a:r>
          </a:p>
          <a:p>
            <a:pPr marL="829818" lvl="1" indent="-342900"/>
            <a:r>
              <a:rPr lang="en-US" sz="2200" dirty="0">
                <a:latin typeface="Arial" panose="020B0604020202020204" pitchFamily="34" charset="0"/>
                <a:cs typeface="Arial" panose="020B0604020202020204" pitchFamily="34" charset="0"/>
              </a:rPr>
              <a:t>Passing information on to a person not authorized to see it</a:t>
            </a:r>
          </a:p>
          <a:p>
            <a:pPr marL="829818" lvl="1" indent="-342900"/>
            <a:r>
              <a:rPr lang="en-US" sz="2200" dirty="0">
                <a:latin typeface="Arial" panose="020B0604020202020204" pitchFamily="34" charset="0"/>
                <a:cs typeface="Arial" panose="020B0604020202020204" pitchFamily="34" charset="0"/>
              </a:rPr>
              <a:t>Attempting to circumvent the access mechanisms</a:t>
            </a:r>
          </a:p>
          <a:p>
            <a:pPr marL="829818" lvl="1" indent="-342900"/>
            <a:r>
              <a:rPr lang="en-US" sz="2200" dirty="0">
                <a:latin typeface="Arial" panose="020B0604020202020204" pitchFamily="34" charset="0"/>
                <a:cs typeface="Arial" panose="020B0604020202020204" pitchFamily="34" charset="0"/>
              </a:rPr>
              <a:t>Using another person’s user </a:t>
            </a:r>
            <a:r>
              <a:rPr lang="en-US" sz="2200" spc="-300" dirty="0">
                <a:latin typeface="Arial" panose="020B0604020202020204" pitchFamily="34" charset="0"/>
                <a:cs typeface="Arial" panose="020B0604020202020204" pitchFamily="34" charset="0"/>
              </a:rPr>
              <a:t>I </a:t>
            </a:r>
            <a:r>
              <a:rPr lang="en-US" sz="2200" dirty="0">
                <a:latin typeface="Arial" panose="020B0604020202020204" pitchFamily="34" charset="0"/>
                <a:cs typeface="Arial" panose="020B0604020202020204" pitchFamily="34" charset="0"/>
              </a:rPr>
              <a:t>D and password</a:t>
            </a:r>
          </a:p>
          <a:p>
            <a:pPr marL="342900" indent="-342900">
              <a:spcBef>
                <a:spcPts val="600"/>
              </a:spcBef>
            </a:pPr>
            <a:r>
              <a:rPr lang="en-US" sz="2200" dirty="0">
                <a:latin typeface="Arial" panose="020B0604020202020204" pitchFamily="34" charset="0"/>
                <a:cs typeface="Arial" panose="020B0604020202020204" pitchFamily="34" charset="0"/>
              </a:rPr>
              <a:t>Unauthorized modification of information on the system</a:t>
            </a:r>
          </a:p>
          <a:p>
            <a:pPr marL="829818" lvl="1" indent="-342900"/>
            <a:r>
              <a:rPr lang="en-US" sz="2200" dirty="0">
                <a:latin typeface="Arial" panose="020B0604020202020204" pitchFamily="34" charset="0"/>
                <a:cs typeface="Arial" panose="020B0604020202020204" pitchFamily="34" charset="0"/>
              </a:rPr>
              <a:t>Attempting to corrupt information that may be of value</a:t>
            </a:r>
          </a:p>
          <a:p>
            <a:pPr marL="829818" lvl="1" indent="-342900"/>
            <a:r>
              <a:rPr lang="en-US" sz="2200" dirty="0">
                <a:latin typeface="Arial" panose="020B0604020202020204" pitchFamily="34" charset="0"/>
                <a:cs typeface="Arial" panose="020B0604020202020204" pitchFamily="34" charset="0"/>
              </a:rPr>
              <a:t>Attempting to modify information without authority</a:t>
            </a:r>
          </a:p>
          <a:p>
            <a:pPr marL="829818" lvl="1" indent="-342900"/>
            <a:r>
              <a:rPr lang="en-US" sz="2200" dirty="0">
                <a:latin typeface="Arial" panose="020B0604020202020204" pitchFamily="34" charset="0"/>
                <a:cs typeface="Arial" panose="020B0604020202020204" pitchFamily="34" charset="0"/>
              </a:rPr>
              <a:t>Processing information in an unauthorized manner</a:t>
            </a:r>
          </a:p>
        </p:txBody>
      </p:sp>
    </p:spTree>
    <p:extLst>
      <p:ext uri="{BB962C8B-B14F-4D97-AF65-F5344CB8AC3E}">
        <p14:creationId xmlns:p14="http://schemas.microsoft.com/office/powerpoint/2010/main" val="144868627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680B2C-D705-758B-C351-DE8BF3AF894E}"/>
              </a:ext>
            </a:extLst>
          </p:cNvPr>
          <p:cNvSpPr>
            <a:spLocks noGrp="1"/>
          </p:cNvSpPr>
          <p:nvPr>
            <p:ph type="title"/>
          </p:nvPr>
        </p:nvSpPr>
        <p:spPr>
          <a:xfrm>
            <a:off x="457200" y="189703"/>
            <a:ext cx="8218488" cy="590349"/>
          </a:xfrm>
        </p:spPr>
        <p:txBody>
          <a:bodyPr wrap="square" lIns="0" tIns="18000" rIns="0" bIns="18000" anchor="ctr" anchorCtr="0">
            <a:spAutoFit/>
          </a:bodyPr>
          <a:lstStyle/>
          <a:p>
            <a:r>
              <a:rPr lang="en-US" dirty="0"/>
              <a:t>Table 17.2 </a:t>
            </a:r>
            <a:r>
              <a:rPr lang="en-US" sz="2800" dirty="0"/>
              <a:t>(1 of 2)</a:t>
            </a:r>
            <a:endParaRPr lang="en-US" dirty="0"/>
          </a:p>
        </p:txBody>
      </p:sp>
      <p:sp>
        <p:nvSpPr>
          <p:cNvPr id="3" name="Content Placeholder 2">
            <a:extLst>
              <a:ext uri="{FF2B5EF4-FFF2-40B4-BE49-F238E27FC236}">
                <a16:creationId xmlns:a16="http://schemas.microsoft.com/office/drawing/2014/main" id="{5B17D27F-10D0-2CC7-9F30-69ACD5ED8924}"/>
              </a:ext>
            </a:extLst>
          </p:cNvPr>
          <p:cNvSpPr>
            <a:spLocks noGrp="1"/>
          </p:cNvSpPr>
          <p:nvPr>
            <p:ph sz="quarter" idx="13"/>
          </p:nvPr>
        </p:nvSpPr>
        <p:spPr>
          <a:xfrm>
            <a:off x="457201" y="1105077"/>
            <a:ext cx="8218488" cy="344128"/>
          </a:xfrm>
        </p:spPr>
        <p:txBody>
          <a:bodyPr wrap="square" lIns="0" tIns="18000" rIns="0" bIns="18000" anchor="ctr" anchorCtr="0">
            <a:spAutoFit/>
          </a:bodyPr>
          <a:lstStyle/>
          <a:p>
            <a:pPr marL="0" indent="0">
              <a:buNone/>
            </a:pPr>
            <a:r>
              <a:rPr lang="en-US" sz="2000" dirty="0">
                <a:latin typeface="Arial" panose="020B0604020202020204" pitchFamily="34" charset="0"/>
                <a:cs typeface="Arial" panose="020B0604020202020204" pitchFamily="34" charset="0"/>
              </a:rPr>
              <a:t>Security Incident Terminology</a:t>
            </a:r>
          </a:p>
        </p:txBody>
      </p:sp>
      <p:sp>
        <p:nvSpPr>
          <p:cNvPr id="4" name="Content Placeholder 3">
            <a:extLst>
              <a:ext uri="{FF2B5EF4-FFF2-40B4-BE49-F238E27FC236}">
                <a16:creationId xmlns:a16="http://schemas.microsoft.com/office/drawing/2014/main" id="{C1FB560E-B9E5-11DC-E2D1-DB87D36BEF64}"/>
              </a:ext>
            </a:extLst>
          </p:cNvPr>
          <p:cNvSpPr>
            <a:spLocks noGrp="1"/>
          </p:cNvSpPr>
          <p:nvPr>
            <p:ph sz="quarter" idx="14"/>
          </p:nvPr>
        </p:nvSpPr>
        <p:spPr>
          <a:xfrm>
            <a:off x="457201" y="1551273"/>
            <a:ext cx="8218488" cy="1652179"/>
          </a:xfrm>
        </p:spPr>
        <p:txBody>
          <a:bodyPr wrap="square" lIns="0" tIns="18000" rIns="0" bIns="18000" anchor="ctr" anchorCtr="0">
            <a:spAutoFit/>
          </a:bodyPr>
          <a:lstStyle/>
          <a:p>
            <a:pPr marL="432" indent="0">
              <a:spcBef>
                <a:spcPts val="600"/>
              </a:spcBef>
              <a:buNone/>
            </a:pPr>
            <a:r>
              <a:rPr lang="en-US" sz="2000" b="1" dirty="0">
                <a:latin typeface="Arial" panose="020B0604020202020204" pitchFamily="34" charset="0"/>
                <a:cs typeface="Arial" panose="020B0604020202020204" pitchFamily="34" charset="0"/>
              </a:rPr>
              <a:t>Artifact</a:t>
            </a:r>
          </a:p>
          <a:p>
            <a:pPr marL="432" indent="0">
              <a:spcBef>
                <a:spcPts val="600"/>
              </a:spcBef>
              <a:buNone/>
            </a:pPr>
            <a:r>
              <a:rPr lang="en-US" sz="2000" dirty="0">
                <a:latin typeface="Arial" panose="020B0604020202020204" pitchFamily="34" charset="0"/>
                <a:cs typeface="Arial" panose="020B0604020202020204" pitchFamily="34" charset="0"/>
              </a:rPr>
              <a:t>Any file or object found on a system that might be involved in probing or attacking systems and networks or that is being used to defeat security measures. Artifacts can include, but are not limited to, computer viruses, Trojan horse programs, worms, exploit scripts, and toolkits.</a:t>
            </a:r>
          </a:p>
        </p:txBody>
      </p:sp>
      <p:sp>
        <p:nvSpPr>
          <p:cNvPr id="5" name="Content Placeholder 4">
            <a:extLst>
              <a:ext uri="{FF2B5EF4-FFF2-40B4-BE49-F238E27FC236}">
                <a16:creationId xmlns:a16="http://schemas.microsoft.com/office/drawing/2014/main" id="{C7D4B2EC-E9EF-2F46-8DF9-529744CC5C2D}"/>
              </a:ext>
            </a:extLst>
          </p:cNvPr>
          <p:cNvSpPr>
            <a:spLocks noGrp="1"/>
          </p:cNvSpPr>
          <p:nvPr>
            <p:ph sz="quarter" idx="15"/>
          </p:nvPr>
        </p:nvSpPr>
        <p:spPr>
          <a:xfrm>
            <a:off x="457200" y="3285344"/>
            <a:ext cx="8218488" cy="1959955"/>
          </a:xfrm>
        </p:spPr>
        <p:txBody>
          <a:bodyPr wrap="square" lIns="0" tIns="18000" rIns="0" bIns="18000" anchor="ctr" anchorCtr="0">
            <a:spAutoFit/>
          </a:bodyPr>
          <a:lstStyle/>
          <a:p>
            <a:pPr marL="0" indent="0">
              <a:spcBef>
                <a:spcPts val="600"/>
              </a:spcBef>
              <a:buNone/>
            </a:pPr>
            <a:r>
              <a:rPr lang="en-US" sz="2000" b="1" dirty="0">
                <a:latin typeface="Arial" panose="020B0604020202020204" pitchFamily="34" charset="0"/>
                <a:cs typeface="Arial" panose="020B0604020202020204" pitchFamily="34" charset="0"/>
              </a:rPr>
              <a:t>Computer Security Incident Response Team (</a:t>
            </a:r>
            <a:r>
              <a:rPr lang="en-US" sz="2000" b="1" spc="-250" dirty="0">
                <a:latin typeface="Arial" panose="020B0604020202020204" pitchFamily="34" charset="0"/>
                <a:cs typeface="Arial" panose="020B0604020202020204" pitchFamily="34" charset="0"/>
              </a:rPr>
              <a:t>C S I R </a:t>
            </a:r>
            <a:r>
              <a:rPr lang="en-US" sz="2000" b="1" dirty="0">
                <a:latin typeface="Arial" panose="020B0604020202020204" pitchFamily="34" charset="0"/>
                <a:cs typeface="Arial" panose="020B0604020202020204" pitchFamily="34" charset="0"/>
              </a:rPr>
              <a:t>T)</a:t>
            </a:r>
          </a:p>
          <a:p>
            <a:pPr marL="0" indent="0">
              <a:spcBef>
                <a:spcPts val="600"/>
              </a:spcBef>
              <a:buNone/>
            </a:pPr>
            <a:r>
              <a:rPr lang="en-US" sz="2000" dirty="0">
                <a:latin typeface="Arial" panose="020B0604020202020204" pitchFamily="34" charset="0"/>
                <a:cs typeface="Arial" panose="020B0604020202020204" pitchFamily="34" charset="0"/>
              </a:rPr>
              <a:t>A capability set up for the purpose of assisting in responding to computer security-related incidents that involve sites within a defined constituency; also called a computer incident response team (</a:t>
            </a:r>
            <a:r>
              <a:rPr lang="en-US" sz="2000" spc="-250" dirty="0">
                <a:latin typeface="Arial" panose="020B0604020202020204" pitchFamily="34" charset="0"/>
                <a:cs typeface="Arial" panose="020B0604020202020204" pitchFamily="34" charset="0"/>
              </a:rPr>
              <a:t>C I R </a:t>
            </a:r>
            <a:r>
              <a:rPr lang="en-US" sz="2000" dirty="0">
                <a:latin typeface="Arial" panose="020B0604020202020204" pitchFamily="34" charset="0"/>
                <a:cs typeface="Arial" panose="020B0604020202020204" pitchFamily="34" charset="0"/>
              </a:rPr>
              <a:t>T) or a </a:t>
            </a:r>
            <a:r>
              <a:rPr lang="en-US" sz="2000" spc="-250" dirty="0">
                <a:latin typeface="Arial" panose="020B0604020202020204" pitchFamily="34" charset="0"/>
                <a:cs typeface="Arial" panose="020B0604020202020204" pitchFamily="34" charset="0"/>
              </a:rPr>
              <a:t>C I R </a:t>
            </a:r>
            <a:r>
              <a:rPr lang="en-US" sz="2000" dirty="0">
                <a:latin typeface="Arial" panose="020B0604020202020204" pitchFamily="34" charset="0"/>
                <a:cs typeface="Arial" panose="020B0604020202020204" pitchFamily="34" charset="0"/>
              </a:rPr>
              <a:t>C (Computer Incident Response Center, Computer Incident Response Capability).</a:t>
            </a:r>
            <a:endParaRPr lang="en-US" sz="2000" dirty="0"/>
          </a:p>
        </p:txBody>
      </p:sp>
      <p:sp>
        <p:nvSpPr>
          <p:cNvPr id="6" name="Content Placeholder 5">
            <a:extLst>
              <a:ext uri="{FF2B5EF4-FFF2-40B4-BE49-F238E27FC236}">
                <a16:creationId xmlns:a16="http://schemas.microsoft.com/office/drawing/2014/main" id="{4B959E73-7DE3-125C-0FAB-4921E2F9C04F}"/>
              </a:ext>
            </a:extLst>
          </p:cNvPr>
          <p:cNvSpPr>
            <a:spLocks noGrp="1"/>
          </p:cNvSpPr>
          <p:nvPr>
            <p:ph sz="quarter" idx="16"/>
          </p:nvPr>
        </p:nvSpPr>
        <p:spPr>
          <a:xfrm>
            <a:off x="457200" y="5310375"/>
            <a:ext cx="7666522" cy="1036625"/>
          </a:xfrm>
        </p:spPr>
        <p:txBody>
          <a:bodyPr wrap="square" lIns="0" tIns="18000" rIns="0" bIns="18000" anchor="ctr" anchorCtr="0">
            <a:spAutoFit/>
          </a:bodyPr>
          <a:lstStyle/>
          <a:p>
            <a:pPr marL="0" indent="0">
              <a:spcBef>
                <a:spcPts val="600"/>
              </a:spcBef>
              <a:buNone/>
            </a:pPr>
            <a:r>
              <a:rPr lang="en-US" sz="2000" b="1" dirty="0">
                <a:latin typeface="Arial" panose="020B0604020202020204" pitchFamily="34" charset="0"/>
                <a:cs typeface="Arial" panose="020B0604020202020204" pitchFamily="34" charset="0"/>
              </a:rPr>
              <a:t>Constituency</a:t>
            </a:r>
          </a:p>
          <a:p>
            <a:pPr marL="0" indent="0">
              <a:spcBef>
                <a:spcPts val="600"/>
              </a:spcBef>
              <a:buNone/>
            </a:pPr>
            <a:r>
              <a:rPr lang="en-US" sz="2000" dirty="0">
                <a:latin typeface="Arial" panose="020B0604020202020204" pitchFamily="34" charset="0"/>
                <a:cs typeface="Arial" panose="020B0604020202020204" pitchFamily="34" charset="0"/>
              </a:rPr>
              <a:t>The group of users, sites, networks, or organizations served by the </a:t>
            </a:r>
            <a:r>
              <a:rPr lang="en-US" sz="2000" spc="-250" dirty="0">
                <a:latin typeface="Arial" panose="020B0604020202020204" pitchFamily="34" charset="0"/>
                <a:cs typeface="Arial" panose="020B0604020202020204" pitchFamily="34" charset="0"/>
              </a:rPr>
              <a:t>C S I R </a:t>
            </a:r>
            <a:r>
              <a:rPr lang="en-US" sz="2000" dirty="0">
                <a:latin typeface="Arial" panose="020B0604020202020204" pitchFamily="34" charset="0"/>
                <a:cs typeface="Arial" panose="020B0604020202020204" pitchFamily="34" charset="0"/>
              </a:rPr>
              <a:t>T.</a:t>
            </a:r>
          </a:p>
        </p:txBody>
      </p:sp>
    </p:spTree>
    <p:extLst>
      <p:ext uri="{BB962C8B-B14F-4D97-AF65-F5344CB8AC3E}">
        <p14:creationId xmlns:p14="http://schemas.microsoft.com/office/powerpoint/2010/main" val="91117683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680B2C-D705-758B-C351-DE8BF3AF894E}"/>
              </a:ext>
            </a:extLst>
          </p:cNvPr>
          <p:cNvSpPr>
            <a:spLocks noGrp="1"/>
          </p:cNvSpPr>
          <p:nvPr>
            <p:ph type="title"/>
          </p:nvPr>
        </p:nvSpPr>
        <p:spPr>
          <a:xfrm>
            <a:off x="457200" y="189703"/>
            <a:ext cx="8218488" cy="590349"/>
          </a:xfrm>
        </p:spPr>
        <p:txBody>
          <a:bodyPr wrap="square" lIns="0" tIns="18000" rIns="0" bIns="18000" anchor="ctr" anchorCtr="0">
            <a:spAutoFit/>
          </a:bodyPr>
          <a:lstStyle/>
          <a:p>
            <a:r>
              <a:rPr lang="en-US" dirty="0"/>
              <a:t>Table 17.2 </a:t>
            </a:r>
            <a:r>
              <a:rPr lang="en-US" sz="2800" dirty="0"/>
              <a:t>(2 of 2)</a:t>
            </a:r>
            <a:endParaRPr lang="en-US" dirty="0"/>
          </a:p>
        </p:txBody>
      </p:sp>
      <p:sp>
        <p:nvSpPr>
          <p:cNvPr id="3" name="Content Placeholder 2">
            <a:extLst>
              <a:ext uri="{FF2B5EF4-FFF2-40B4-BE49-F238E27FC236}">
                <a16:creationId xmlns:a16="http://schemas.microsoft.com/office/drawing/2014/main" id="{5B17D27F-10D0-2CC7-9F30-69ACD5ED8924}"/>
              </a:ext>
            </a:extLst>
          </p:cNvPr>
          <p:cNvSpPr>
            <a:spLocks noGrp="1"/>
          </p:cNvSpPr>
          <p:nvPr>
            <p:ph sz="quarter" idx="13"/>
          </p:nvPr>
        </p:nvSpPr>
        <p:spPr>
          <a:xfrm>
            <a:off x="457201" y="1089688"/>
            <a:ext cx="8218488" cy="374906"/>
          </a:xfrm>
        </p:spPr>
        <p:txBody>
          <a:bodyPr wrap="square" lIns="0" tIns="18000" rIns="0" bIns="18000" anchor="ctr" anchorCtr="0">
            <a:spAutoFit/>
          </a:bodyPr>
          <a:lstStyle/>
          <a:p>
            <a:pPr marL="0" indent="0">
              <a:buNone/>
            </a:pPr>
            <a:r>
              <a:rPr lang="en-US" sz="2200" dirty="0">
                <a:latin typeface="Arial" panose="020B0604020202020204" pitchFamily="34" charset="0"/>
                <a:cs typeface="Arial" panose="020B0604020202020204" pitchFamily="34" charset="0"/>
              </a:rPr>
              <a:t>Security Incident Terminology</a:t>
            </a:r>
          </a:p>
        </p:txBody>
      </p:sp>
      <p:sp>
        <p:nvSpPr>
          <p:cNvPr id="4" name="Content Placeholder 3">
            <a:extLst>
              <a:ext uri="{FF2B5EF4-FFF2-40B4-BE49-F238E27FC236}">
                <a16:creationId xmlns:a16="http://schemas.microsoft.com/office/drawing/2014/main" id="{C1FB560E-B9E5-11DC-E2D1-DB87D36BEF64}"/>
              </a:ext>
            </a:extLst>
          </p:cNvPr>
          <p:cNvSpPr>
            <a:spLocks noGrp="1"/>
          </p:cNvSpPr>
          <p:nvPr>
            <p:ph sz="quarter" idx="14"/>
          </p:nvPr>
        </p:nvSpPr>
        <p:spPr>
          <a:xfrm>
            <a:off x="457201" y="1630003"/>
            <a:ext cx="8218488" cy="1128958"/>
          </a:xfrm>
        </p:spPr>
        <p:txBody>
          <a:bodyPr wrap="square" lIns="0" tIns="18000" rIns="0" bIns="18000" anchor="ctr" anchorCtr="0">
            <a:spAutoFit/>
          </a:bodyPr>
          <a:lstStyle/>
          <a:p>
            <a:pPr marL="432" indent="0">
              <a:spcBef>
                <a:spcPts val="600"/>
              </a:spcBef>
              <a:buNone/>
            </a:pPr>
            <a:r>
              <a:rPr lang="en-US" sz="2200" b="1" dirty="0">
                <a:latin typeface="Arial" panose="020B0604020202020204" pitchFamily="34" charset="0"/>
                <a:cs typeface="Arial" panose="020B0604020202020204" pitchFamily="34" charset="0"/>
              </a:rPr>
              <a:t>Incident</a:t>
            </a:r>
          </a:p>
          <a:p>
            <a:pPr marL="432" indent="0">
              <a:spcBef>
                <a:spcPts val="600"/>
              </a:spcBef>
              <a:buNone/>
            </a:pPr>
            <a:r>
              <a:rPr lang="en-US" sz="2200" dirty="0">
                <a:latin typeface="Arial" panose="020B0604020202020204" pitchFamily="34" charset="0"/>
                <a:cs typeface="Arial" panose="020B0604020202020204" pitchFamily="34" charset="0"/>
              </a:rPr>
              <a:t>A violation or imminent threat of violation of computer security policies, acceptable use policies, or standard security practices.</a:t>
            </a:r>
          </a:p>
        </p:txBody>
      </p:sp>
      <p:sp>
        <p:nvSpPr>
          <p:cNvPr id="5" name="Content Placeholder 4">
            <a:extLst>
              <a:ext uri="{FF2B5EF4-FFF2-40B4-BE49-F238E27FC236}">
                <a16:creationId xmlns:a16="http://schemas.microsoft.com/office/drawing/2014/main" id="{C7D4B2EC-E9EF-2F46-8DF9-529744CC5C2D}"/>
              </a:ext>
            </a:extLst>
          </p:cNvPr>
          <p:cNvSpPr>
            <a:spLocks noGrp="1"/>
          </p:cNvSpPr>
          <p:nvPr>
            <p:ph sz="quarter" idx="15"/>
          </p:nvPr>
        </p:nvSpPr>
        <p:spPr>
          <a:xfrm>
            <a:off x="457200" y="2873073"/>
            <a:ext cx="8218488" cy="1128958"/>
          </a:xfrm>
        </p:spPr>
        <p:txBody>
          <a:bodyPr wrap="square" lIns="0" tIns="18000" rIns="0" bIns="18000" anchor="ctr" anchorCtr="0">
            <a:spAutoFit/>
          </a:bodyPr>
          <a:lstStyle/>
          <a:p>
            <a:pPr marL="432" indent="0">
              <a:spcBef>
                <a:spcPts val="600"/>
              </a:spcBef>
              <a:buNone/>
            </a:pPr>
            <a:r>
              <a:rPr lang="en-US" sz="2200" b="1" dirty="0">
                <a:latin typeface="Arial" panose="020B0604020202020204" pitchFamily="34" charset="0"/>
                <a:cs typeface="Arial" panose="020B0604020202020204" pitchFamily="34" charset="0"/>
              </a:rPr>
              <a:t>Triage</a:t>
            </a:r>
          </a:p>
          <a:p>
            <a:pPr marL="432" indent="0">
              <a:spcBef>
                <a:spcPts val="600"/>
              </a:spcBef>
              <a:buNone/>
            </a:pPr>
            <a:r>
              <a:rPr lang="en-US" sz="2200" dirty="0">
                <a:latin typeface="Arial" panose="020B0604020202020204" pitchFamily="34" charset="0"/>
                <a:cs typeface="Arial" panose="020B0604020202020204" pitchFamily="34" charset="0"/>
              </a:rPr>
              <a:t>The process of receiving, initial sorting, and prioritizing of information to facilitate its appropriate handling.</a:t>
            </a:r>
          </a:p>
        </p:txBody>
      </p:sp>
      <p:sp>
        <p:nvSpPr>
          <p:cNvPr id="6" name="Content Placeholder 5">
            <a:extLst>
              <a:ext uri="{FF2B5EF4-FFF2-40B4-BE49-F238E27FC236}">
                <a16:creationId xmlns:a16="http://schemas.microsoft.com/office/drawing/2014/main" id="{4B959E73-7DE3-125C-0FAB-4921E2F9C04F}"/>
              </a:ext>
            </a:extLst>
          </p:cNvPr>
          <p:cNvSpPr>
            <a:spLocks noGrp="1"/>
          </p:cNvSpPr>
          <p:nvPr>
            <p:ph sz="quarter" idx="16"/>
          </p:nvPr>
        </p:nvSpPr>
        <p:spPr>
          <a:xfrm>
            <a:off x="457199" y="4121109"/>
            <a:ext cx="8218487" cy="2144621"/>
          </a:xfrm>
        </p:spPr>
        <p:txBody>
          <a:bodyPr wrap="square" lIns="0" tIns="18000" rIns="0" bIns="18000" anchor="ctr" anchorCtr="0">
            <a:spAutoFit/>
          </a:bodyPr>
          <a:lstStyle/>
          <a:p>
            <a:pPr marL="0" indent="0">
              <a:spcBef>
                <a:spcPts val="600"/>
              </a:spcBef>
              <a:buNone/>
            </a:pPr>
            <a:r>
              <a:rPr lang="en-US" sz="2200" b="1" dirty="0">
                <a:latin typeface="Arial" panose="020B0604020202020204" pitchFamily="34" charset="0"/>
                <a:cs typeface="Arial" panose="020B0604020202020204" pitchFamily="34" charset="0"/>
              </a:rPr>
              <a:t>Vulnerability</a:t>
            </a:r>
          </a:p>
          <a:p>
            <a:pPr marL="0" indent="0">
              <a:spcBef>
                <a:spcPts val="600"/>
              </a:spcBef>
              <a:buNone/>
            </a:pPr>
            <a:r>
              <a:rPr lang="en-US" sz="2200" dirty="0">
                <a:latin typeface="Arial" panose="020B0604020202020204" pitchFamily="34" charset="0"/>
                <a:cs typeface="Arial" panose="020B0604020202020204" pitchFamily="34" charset="0"/>
              </a:rPr>
              <a:t>A characteristic of a piece of technology which can be exploited to perpetrate a security incident. For example, if a program unintentionally allowed ordinary users to execute arbitrary operating system commands in privileged mode, this “feature” would be a vulnerability.</a:t>
            </a:r>
          </a:p>
        </p:txBody>
      </p:sp>
    </p:spTree>
    <p:extLst>
      <p:ext uri="{BB962C8B-B14F-4D97-AF65-F5344CB8AC3E}">
        <p14:creationId xmlns:p14="http://schemas.microsoft.com/office/powerpoint/2010/main" val="345868522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89703"/>
            <a:ext cx="8218488" cy="590349"/>
          </a:xfrm>
        </p:spPr>
        <p:txBody>
          <a:bodyPr wrap="square" lIns="0" tIns="18000" rIns="0" bIns="18000" anchor="ctr" anchorCtr="0">
            <a:spAutoFit/>
          </a:bodyPr>
          <a:lstStyle/>
          <a:p>
            <a:r>
              <a:rPr lang="en-US" dirty="0"/>
              <a:t>Detecting Incidents</a:t>
            </a:r>
          </a:p>
        </p:txBody>
      </p:sp>
      <p:sp>
        <p:nvSpPr>
          <p:cNvPr id="3" name="Content Placeholder 2"/>
          <p:cNvSpPr>
            <a:spLocks noGrp="1"/>
          </p:cNvSpPr>
          <p:nvPr>
            <p:ph sz="quarter" idx="13"/>
          </p:nvPr>
        </p:nvSpPr>
        <p:spPr>
          <a:xfrm>
            <a:off x="465338" y="987744"/>
            <a:ext cx="8207024" cy="3683504"/>
          </a:xfrm>
        </p:spPr>
        <p:txBody>
          <a:bodyPr wrap="square" lIns="0" tIns="18000" rIns="0" bIns="18000" anchor="ctr" anchorCtr="0">
            <a:spAutoFit/>
          </a:bodyPr>
          <a:lstStyle/>
          <a:p>
            <a:pPr marL="342900" indent="-342900"/>
            <a:r>
              <a:rPr lang="en-US" dirty="0">
                <a:latin typeface="Arial" panose="020B0604020202020204" pitchFamily="34" charset="0"/>
                <a:cs typeface="Arial" panose="020B0604020202020204" pitchFamily="34" charset="0"/>
              </a:rPr>
              <a:t>Incidents may be detected by users or administration staff</a:t>
            </a:r>
          </a:p>
          <a:p>
            <a:pPr marL="829818" lvl="1" indent="-342900"/>
            <a:r>
              <a:rPr lang="en-US" dirty="0">
                <a:latin typeface="Arial" panose="020B0604020202020204" pitchFamily="34" charset="0"/>
                <a:cs typeface="Arial" panose="020B0604020202020204" pitchFamily="34" charset="0"/>
              </a:rPr>
              <a:t>Staff should be encouraged to make reports of system malfunctions or anomalous behaviors</a:t>
            </a:r>
          </a:p>
          <a:p>
            <a:pPr marL="342900" indent="-342900"/>
            <a:r>
              <a:rPr lang="en-US" dirty="0">
                <a:latin typeface="Arial" panose="020B0604020202020204" pitchFamily="34" charset="0"/>
                <a:cs typeface="Arial" panose="020B0604020202020204" pitchFamily="34" charset="0"/>
              </a:rPr>
              <a:t>Automated tools</a:t>
            </a:r>
          </a:p>
          <a:p>
            <a:pPr marL="829818" lvl="1" indent="-342900"/>
            <a:r>
              <a:rPr lang="en-US" dirty="0">
                <a:latin typeface="Arial" panose="020B0604020202020204" pitchFamily="34" charset="0"/>
                <a:cs typeface="Arial" panose="020B0604020202020204" pitchFamily="34" charset="0"/>
              </a:rPr>
              <a:t>System integrity verification tools</a:t>
            </a:r>
          </a:p>
          <a:p>
            <a:pPr marL="829818" lvl="1" indent="-342900"/>
            <a:r>
              <a:rPr lang="en-US" dirty="0">
                <a:latin typeface="Arial" panose="020B0604020202020204" pitchFamily="34" charset="0"/>
                <a:cs typeface="Arial" panose="020B0604020202020204" pitchFamily="34" charset="0"/>
              </a:rPr>
              <a:t>Log analysis tools</a:t>
            </a:r>
          </a:p>
          <a:p>
            <a:pPr marL="829818" lvl="1" indent="-342900"/>
            <a:r>
              <a:rPr lang="en-US" dirty="0">
                <a:latin typeface="Arial" panose="020B0604020202020204" pitchFamily="34" charset="0"/>
                <a:cs typeface="Arial" panose="020B0604020202020204" pitchFamily="34" charset="0"/>
              </a:rPr>
              <a:t>Network and host intrusion detection systems (</a:t>
            </a:r>
            <a:r>
              <a:rPr lang="en-US" spc="-300" dirty="0">
                <a:latin typeface="Arial" panose="020B0604020202020204" pitchFamily="34" charset="0"/>
                <a:cs typeface="Arial" panose="020B0604020202020204" pitchFamily="34" charset="0"/>
              </a:rPr>
              <a:t>I D </a:t>
            </a:r>
            <a:r>
              <a:rPr lang="en-US" dirty="0">
                <a:latin typeface="Arial" panose="020B0604020202020204" pitchFamily="34" charset="0"/>
                <a:cs typeface="Arial" panose="020B0604020202020204" pitchFamily="34" charset="0"/>
              </a:rPr>
              <a:t>S)</a:t>
            </a:r>
          </a:p>
          <a:p>
            <a:pPr marL="829818" lvl="1" indent="-342900"/>
            <a:r>
              <a:rPr lang="en-US" dirty="0">
                <a:latin typeface="Arial" panose="020B0604020202020204" pitchFamily="34" charset="0"/>
                <a:cs typeface="Arial" panose="020B0604020202020204" pitchFamily="34" charset="0"/>
              </a:rPr>
              <a:t>Intrusion prevention systems</a:t>
            </a:r>
          </a:p>
        </p:txBody>
      </p:sp>
      <p:pic>
        <p:nvPicPr>
          <p:cNvPr id="4" name="Picture 6">
            <a:hlinkClick r:id="rId3"/>
            <a:extLst>
              <a:ext uri="{FF2B5EF4-FFF2-40B4-BE49-F238E27FC236}">
                <a16:creationId xmlns:a16="http://schemas.microsoft.com/office/drawing/2014/main" id="{6840AA24-1771-FD6B-8F41-7D9E04BD55E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2175" y="5001807"/>
            <a:ext cx="6762750" cy="476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5">
            <a:extLst>
              <a:ext uri="{FF2B5EF4-FFF2-40B4-BE49-F238E27FC236}">
                <a16:creationId xmlns:a16="http://schemas.microsoft.com/office/drawing/2014/main" id="{9367A598-E39F-EF74-F3E1-E8A09473CFE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9175" y="2654300"/>
            <a:ext cx="2754313" cy="1054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a:extLst>
              <a:ext uri="{FF2B5EF4-FFF2-40B4-BE49-F238E27FC236}">
                <a16:creationId xmlns:a16="http://schemas.microsoft.com/office/drawing/2014/main" id="{11640EBA-0D09-D437-07B6-6B4E96F21E80}"/>
              </a:ext>
            </a:extLst>
          </p:cNvPr>
          <p:cNvSpPr txBox="1"/>
          <p:nvPr/>
        </p:nvSpPr>
        <p:spPr>
          <a:xfrm>
            <a:off x="7884368" y="6181416"/>
            <a:ext cx="671979" cy="369332"/>
          </a:xfrm>
          <a:prstGeom prst="rect">
            <a:avLst/>
          </a:prstGeom>
          <a:noFill/>
        </p:spPr>
        <p:txBody>
          <a:bodyPr wrap="none" rtlCol="0">
            <a:spAutoFit/>
          </a:bodyPr>
          <a:lstStyle/>
          <a:p>
            <a:r>
              <a:rPr lang="en-US" dirty="0"/>
              <a:t>SJW</a:t>
            </a:r>
          </a:p>
        </p:txBody>
      </p:sp>
    </p:spTree>
    <p:extLst>
      <p:ext uri="{BB962C8B-B14F-4D97-AF65-F5344CB8AC3E}">
        <p14:creationId xmlns:p14="http://schemas.microsoft.com/office/powerpoint/2010/main" val="101591879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89703"/>
            <a:ext cx="8229600" cy="590349"/>
          </a:xfrm>
        </p:spPr>
        <p:txBody>
          <a:bodyPr lIns="0" tIns="18000" rIns="0" bIns="18000" anchor="ctr" anchorCtr="0">
            <a:spAutoFit/>
          </a:bodyPr>
          <a:lstStyle/>
          <a:p>
            <a:r>
              <a:rPr lang="en-US" dirty="0"/>
              <a:t>Triage Function</a:t>
            </a:r>
          </a:p>
        </p:txBody>
      </p:sp>
      <p:sp>
        <p:nvSpPr>
          <p:cNvPr id="4" name="Content Placeholder 3"/>
          <p:cNvSpPr>
            <a:spLocks noGrp="1"/>
          </p:cNvSpPr>
          <p:nvPr>
            <p:ph sz="quarter" idx="13"/>
          </p:nvPr>
        </p:nvSpPr>
        <p:spPr>
          <a:xfrm>
            <a:off x="457200" y="1082192"/>
            <a:ext cx="8218488" cy="4806888"/>
          </a:xfrm>
        </p:spPr>
        <p:txBody>
          <a:bodyPr wrap="square" lIns="0" tIns="18000" rIns="0" bIns="18000" anchor="ctr" anchorCtr="0">
            <a:spAutoFit/>
          </a:bodyPr>
          <a:lstStyle/>
          <a:p>
            <a:pPr marL="342900" indent="-342900">
              <a:spcBef>
                <a:spcPts val="600"/>
              </a:spcBef>
            </a:pPr>
            <a:r>
              <a:rPr lang="en-US" sz="2000" dirty="0">
                <a:latin typeface="Arial" panose="020B0604020202020204" pitchFamily="34" charset="0"/>
                <a:cs typeface="Arial" panose="020B0604020202020204" pitchFamily="34" charset="0"/>
              </a:rPr>
              <a:t>Goal:</a:t>
            </a:r>
          </a:p>
          <a:p>
            <a:pPr marL="829818" lvl="1" indent="-342900"/>
            <a:r>
              <a:rPr lang="en-US" sz="2000" dirty="0">
                <a:latin typeface="Arial" panose="020B0604020202020204" pitchFamily="34" charset="0"/>
                <a:cs typeface="Arial" panose="020B0604020202020204" pitchFamily="34" charset="0"/>
              </a:rPr>
              <a:t>Ensure that all information destined for the incident-handling service is channeled through a single focal point</a:t>
            </a:r>
          </a:p>
          <a:p>
            <a:pPr marL="829818" lvl="1" indent="-342900"/>
            <a:r>
              <a:rPr lang="en-US" sz="2000" dirty="0">
                <a:latin typeface="Arial" panose="020B0604020202020204" pitchFamily="34" charset="0"/>
                <a:cs typeface="Arial" panose="020B0604020202020204" pitchFamily="34" charset="0"/>
              </a:rPr>
              <a:t>Commonly achieved by advertising the triage function as the single point of contact for the whole incident-handling service</a:t>
            </a:r>
          </a:p>
          <a:p>
            <a:pPr marL="342900" indent="-342900">
              <a:spcBef>
                <a:spcPts val="600"/>
              </a:spcBef>
            </a:pPr>
            <a:r>
              <a:rPr lang="en-US" sz="2000" dirty="0">
                <a:latin typeface="Arial" panose="020B0604020202020204" pitchFamily="34" charset="0"/>
                <a:cs typeface="Arial" panose="020B0604020202020204" pitchFamily="34" charset="0"/>
              </a:rPr>
              <a:t>Responds to incoming information by:</a:t>
            </a:r>
          </a:p>
          <a:p>
            <a:pPr marL="829818" lvl="1" indent="-342900"/>
            <a:r>
              <a:rPr lang="en-US" sz="2000" dirty="0">
                <a:latin typeface="Arial" panose="020B0604020202020204" pitchFamily="34" charset="0"/>
                <a:cs typeface="Arial" panose="020B0604020202020204" pitchFamily="34" charset="0"/>
              </a:rPr>
              <a:t>Requesting additional information in order to categorize the incident</a:t>
            </a:r>
          </a:p>
          <a:p>
            <a:pPr marL="829818" lvl="1" indent="-342900"/>
            <a:r>
              <a:rPr lang="en-US" sz="2000" dirty="0">
                <a:latin typeface="Arial" panose="020B0604020202020204" pitchFamily="34" charset="0"/>
                <a:cs typeface="Arial" panose="020B0604020202020204" pitchFamily="34" charset="0"/>
              </a:rPr>
              <a:t>Notifying the various parts of the enterprise or constituency about the vulnerability and shares information about how to fix or mitigate the vulnerability</a:t>
            </a:r>
          </a:p>
          <a:p>
            <a:pPr marL="829818" lvl="1" indent="-342900"/>
            <a:r>
              <a:rPr lang="en-US" sz="2000" dirty="0">
                <a:latin typeface="Arial" panose="020B0604020202020204" pitchFamily="34" charset="0"/>
                <a:cs typeface="Arial" panose="020B0604020202020204" pitchFamily="34" charset="0"/>
              </a:rPr>
              <a:t>Identifies the incident as either new or part of an ongoing incident and passes this information on to the incident handling response function</a:t>
            </a:r>
          </a:p>
        </p:txBody>
      </p:sp>
    </p:spTree>
    <p:extLst>
      <p:ext uri="{BB962C8B-B14F-4D97-AF65-F5344CB8AC3E}">
        <p14:creationId xmlns:p14="http://schemas.microsoft.com/office/powerpoint/2010/main" val="241980675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89708"/>
            <a:ext cx="8229600" cy="590349"/>
          </a:xfrm>
        </p:spPr>
        <p:txBody>
          <a:bodyPr lIns="0" tIns="18000" rIns="0" bIns="18000" anchor="ctr" anchorCtr="0">
            <a:spAutoFit/>
          </a:bodyPr>
          <a:lstStyle/>
          <a:p>
            <a:r>
              <a:rPr lang="en-US" dirty="0"/>
              <a:t>Responding to Incidents</a:t>
            </a:r>
          </a:p>
        </p:txBody>
      </p:sp>
      <p:sp>
        <p:nvSpPr>
          <p:cNvPr id="4" name="Content Placeholder 3"/>
          <p:cNvSpPr>
            <a:spLocks noGrp="1"/>
          </p:cNvSpPr>
          <p:nvPr>
            <p:ph sz="quarter" idx="13"/>
          </p:nvPr>
        </p:nvSpPr>
        <p:spPr>
          <a:xfrm>
            <a:off x="457200" y="1040929"/>
            <a:ext cx="8215162" cy="4929999"/>
          </a:xfrm>
        </p:spPr>
        <p:txBody>
          <a:bodyPr wrap="square" lIns="0" tIns="18000" rIns="0" bIns="18000" anchor="ctr" anchorCtr="0">
            <a:spAutoFit/>
          </a:bodyPr>
          <a:lstStyle/>
          <a:p>
            <a:pPr marL="342900" indent="-342900">
              <a:spcBef>
                <a:spcPts val="600"/>
              </a:spcBef>
            </a:pPr>
            <a:r>
              <a:rPr lang="en-US" dirty="0">
                <a:latin typeface="Arial" panose="020B0604020202020204" pitchFamily="34" charset="0"/>
                <a:cs typeface="Arial" panose="020B0604020202020204" pitchFamily="34" charset="0"/>
              </a:rPr>
              <a:t>Must have documented procedures to respond to incidents</a:t>
            </a:r>
          </a:p>
          <a:p>
            <a:pPr marL="342900" indent="-342900">
              <a:spcBef>
                <a:spcPts val="600"/>
              </a:spcBef>
            </a:pPr>
            <a:r>
              <a:rPr lang="en-US" dirty="0">
                <a:latin typeface="Arial" panose="020B0604020202020204" pitchFamily="34" charset="0"/>
                <a:cs typeface="Arial" panose="020B0604020202020204" pitchFamily="34" charset="0"/>
              </a:rPr>
              <a:t>Procedures should:</a:t>
            </a:r>
          </a:p>
          <a:p>
            <a:pPr marL="342900" indent="-342900">
              <a:spcBef>
                <a:spcPts val="600"/>
              </a:spcBef>
            </a:pPr>
            <a:r>
              <a:rPr lang="en-US" dirty="0">
                <a:latin typeface="Arial" panose="020B0604020202020204" pitchFamily="34" charset="0"/>
                <a:cs typeface="Arial" panose="020B0604020202020204" pitchFamily="34" charset="0"/>
              </a:rPr>
              <a:t>Detail how to identify the cause</a:t>
            </a:r>
          </a:p>
          <a:p>
            <a:pPr marL="342900" indent="-342900">
              <a:spcBef>
                <a:spcPts val="600"/>
              </a:spcBef>
            </a:pPr>
            <a:r>
              <a:rPr lang="en-US" dirty="0">
                <a:latin typeface="Arial" panose="020B0604020202020204" pitchFamily="34" charset="0"/>
                <a:cs typeface="Arial" panose="020B0604020202020204" pitchFamily="34" charset="0"/>
              </a:rPr>
              <a:t>Describe the action taken to recover from the incident</a:t>
            </a:r>
          </a:p>
          <a:p>
            <a:pPr marL="342900" indent="-342900">
              <a:spcBef>
                <a:spcPts val="600"/>
              </a:spcBef>
            </a:pPr>
            <a:r>
              <a:rPr lang="en-US" dirty="0">
                <a:latin typeface="Arial" panose="020B0604020202020204" pitchFamily="34" charset="0"/>
                <a:cs typeface="Arial" panose="020B0604020202020204" pitchFamily="34" charset="0"/>
              </a:rPr>
              <a:t>Identify typical categories of incidents and the approach taken to respond to them</a:t>
            </a:r>
          </a:p>
          <a:p>
            <a:pPr marL="342900" indent="-342900">
              <a:spcBef>
                <a:spcPts val="600"/>
              </a:spcBef>
            </a:pPr>
            <a:r>
              <a:rPr lang="en-US" dirty="0">
                <a:latin typeface="Arial" panose="020B0604020202020204" pitchFamily="34" charset="0"/>
                <a:cs typeface="Arial" panose="020B0604020202020204" pitchFamily="34" charset="0"/>
              </a:rPr>
              <a:t>Identify management personnel responsible for making critical decisions and how to contact them</a:t>
            </a:r>
          </a:p>
          <a:p>
            <a:pPr marL="342900" indent="-342900">
              <a:spcBef>
                <a:spcPts val="600"/>
              </a:spcBef>
            </a:pPr>
            <a:r>
              <a:rPr lang="en-US" dirty="0">
                <a:latin typeface="Arial" panose="020B0604020202020204" pitchFamily="34" charset="0"/>
                <a:cs typeface="Arial" panose="020B0604020202020204" pitchFamily="34" charset="0"/>
              </a:rPr>
              <a:t>Identify the circumstances when security breaches should be reported to third parties such as the police or relevant </a:t>
            </a:r>
            <a:r>
              <a:rPr lang="en-US" spc="-300" dirty="0">
                <a:latin typeface="Arial" panose="020B0604020202020204" pitchFamily="34" charset="0"/>
                <a:cs typeface="Arial" panose="020B0604020202020204" pitchFamily="34" charset="0"/>
              </a:rPr>
              <a:t>C E R </a:t>
            </a:r>
            <a:r>
              <a:rPr lang="en-US" dirty="0">
                <a:latin typeface="Arial" panose="020B0604020202020204" pitchFamily="34" charset="0"/>
                <a:cs typeface="Arial" panose="020B0604020202020204" pitchFamily="34" charset="0"/>
              </a:rPr>
              <a:t>T</a:t>
            </a:r>
          </a:p>
        </p:txBody>
      </p:sp>
    </p:spTree>
    <p:extLst>
      <p:ext uri="{BB962C8B-B14F-4D97-AF65-F5344CB8AC3E}">
        <p14:creationId xmlns:p14="http://schemas.microsoft.com/office/powerpoint/2010/main" val="426276869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89703"/>
            <a:ext cx="8218488" cy="590349"/>
          </a:xfrm>
        </p:spPr>
        <p:txBody>
          <a:bodyPr wrap="square" lIns="0" tIns="18000" rIns="0" bIns="18000" anchor="ctr" anchorCtr="0">
            <a:spAutoFit/>
          </a:bodyPr>
          <a:lstStyle/>
          <a:p>
            <a:r>
              <a:rPr lang="en-US" dirty="0"/>
              <a:t>Figure 17.3</a:t>
            </a:r>
          </a:p>
        </p:txBody>
      </p:sp>
      <p:sp>
        <p:nvSpPr>
          <p:cNvPr id="5" name="Content Placeholder 4">
            <a:extLst>
              <a:ext uri="{FF2B5EF4-FFF2-40B4-BE49-F238E27FC236}">
                <a16:creationId xmlns:a16="http://schemas.microsoft.com/office/drawing/2014/main" id="{11ED4913-1F43-F8FA-5422-E1D35D4FE58F}"/>
              </a:ext>
            </a:extLst>
          </p:cNvPr>
          <p:cNvSpPr>
            <a:spLocks noGrp="1"/>
          </p:cNvSpPr>
          <p:nvPr>
            <p:ph sz="quarter" idx="13"/>
          </p:nvPr>
        </p:nvSpPr>
        <p:spPr>
          <a:xfrm>
            <a:off x="457200" y="1057734"/>
            <a:ext cx="8218488" cy="405683"/>
          </a:xfrm>
        </p:spPr>
        <p:txBody>
          <a:bodyPr wrap="square" lIns="0" tIns="18000" rIns="0" bIns="18000" anchor="ctr" anchorCtr="0">
            <a:spAutoFit/>
          </a:bodyPr>
          <a:lstStyle/>
          <a:p>
            <a:pPr marL="0" indent="0">
              <a:buNone/>
            </a:pPr>
            <a:r>
              <a:rPr lang="en-US" dirty="0">
                <a:latin typeface="Arial" panose="020B0604020202020204" pitchFamily="34" charset="0"/>
                <a:cs typeface="Arial" panose="020B0604020202020204" pitchFamily="34" charset="0"/>
              </a:rPr>
              <a:t>Incident Handling Life Cycle</a:t>
            </a:r>
          </a:p>
        </p:txBody>
      </p:sp>
      <p:pic>
        <p:nvPicPr>
          <p:cNvPr id="7" name="Picture 6" descr="The figure illustrates a diagram that represents the incident handling life cycle.&#10;Long description is available in notes, Press F6.">
            <a:extLst>
              <a:ext uri="{FF2B5EF4-FFF2-40B4-BE49-F238E27FC236}">
                <a16:creationId xmlns:a16="http://schemas.microsoft.com/office/drawing/2014/main" id="{09CB61BE-AF52-25C5-0A48-51C664DE1454}"/>
              </a:ext>
            </a:extLst>
          </p:cNvPr>
          <p:cNvPicPr>
            <a:picLocks noChangeAspect="1"/>
          </p:cNvPicPr>
          <p:nvPr/>
        </p:nvPicPr>
        <p:blipFill>
          <a:blip r:embed="rId3"/>
          <a:stretch>
            <a:fillRect/>
          </a:stretch>
        </p:blipFill>
        <p:spPr>
          <a:xfrm>
            <a:off x="2219119" y="1718353"/>
            <a:ext cx="4705762" cy="4499325"/>
          </a:xfrm>
          <a:prstGeom prst="rect">
            <a:avLst/>
          </a:prstGeom>
        </p:spPr>
      </p:pic>
    </p:spTree>
    <p:extLst>
      <p:ext uri="{BB962C8B-B14F-4D97-AF65-F5344CB8AC3E}">
        <p14:creationId xmlns:p14="http://schemas.microsoft.com/office/powerpoint/2010/main" val="428289777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89702"/>
            <a:ext cx="8229600" cy="590349"/>
          </a:xfrm>
        </p:spPr>
        <p:txBody>
          <a:bodyPr lIns="0" tIns="18000" rIns="0" bIns="18000" anchor="ctr" anchorCtr="0">
            <a:spAutoFit/>
          </a:bodyPr>
          <a:lstStyle/>
          <a:p>
            <a:r>
              <a:rPr lang="en-US" dirty="0"/>
              <a:t>Documenting Incidents</a:t>
            </a:r>
          </a:p>
        </p:txBody>
      </p:sp>
      <p:sp>
        <p:nvSpPr>
          <p:cNvPr id="3" name="Content Placeholder 2"/>
          <p:cNvSpPr>
            <a:spLocks noGrp="1"/>
          </p:cNvSpPr>
          <p:nvPr>
            <p:ph sz="quarter" idx="13"/>
          </p:nvPr>
        </p:nvSpPr>
        <p:spPr>
          <a:xfrm>
            <a:off x="457200" y="1045983"/>
            <a:ext cx="8229600" cy="2929451"/>
          </a:xfrm>
        </p:spPr>
        <p:txBody>
          <a:bodyPr lIns="0" tIns="18000" rIns="0" bIns="18000" anchor="ctr" anchorCtr="0">
            <a:spAutoFit/>
          </a:bodyPr>
          <a:lstStyle/>
          <a:p>
            <a:pPr marL="342900" indent="-342900">
              <a:spcBef>
                <a:spcPts val="600"/>
              </a:spcBef>
            </a:pPr>
            <a:r>
              <a:rPr lang="en-US" dirty="0">
                <a:latin typeface="Arial" panose="020B0604020202020204" pitchFamily="34" charset="0"/>
                <a:cs typeface="Arial" panose="020B0604020202020204" pitchFamily="34" charset="0"/>
              </a:rPr>
              <a:t>Should immediately follow a response to an incident</a:t>
            </a:r>
          </a:p>
          <a:p>
            <a:pPr marL="829818" lvl="1" indent="-342900"/>
            <a:r>
              <a:rPr lang="en-US" dirty="0">
                <a:latin typeface="Arial" panose="020B0604020202020204" pitchFamily="34" charset="0"/>
                <a:cs typeface="Arial" panose="020B0604020202020204" pitchFamily="34" charset="0"/>
              </a:rPr>
              <a:t>Identify what vulnerability led to its occurrence</a:t>
            </a:r>
          </a:p>
          <a:p>
            <a:pPr marL="829818" lvl="1" indent="-342900"/>
            <a:r>
              <a:rPr lang="en-US" dirty="0">
                <a:latin typeface="Arial" panose="020B0604020202020204" pitchFamily="34" charset="0"/>
                <a:cs typeface="Arial" panose="020B0604020202020204" pitchFamily="34" charset="0"/>
              </a:rPr>
              <a:t>How this might be addressed to prevent the incident in the future</a:t>
            </a:r>
          </a:p>
          <a:p>
            <a:pPr marL="829818" lvl="1" indent="-342900"/>
            <a:r>
              <a:rPr lang="en-US" dirty="0">
                <a:latin typeface="Arial" panose="020B0604020202020204" pitchFamily="34" charset="0"/>
                <a:cs typeface="Arial" panose="020B0604020202020204" pitchFamily="34" charset="0"/>
              </a:rPr>
              <a:t>Details of the incident and the response taken</a:t>
            </a:r>
          </a:p>
          <a:p>
            <a:pPr marL="829818" lvl="1" indent="-342900"/>
            <a:r>
              <a:rPr lang="en-US" dirty="0">
                <a:latin typeface="Arial" panose="020B0604020202020204" pitchFamily="34" charset="0"/>
                <a:cs typeface="Arial" panose="020B0604020202020204" pitchFamily="34" charset="0"/>
              </a:rPr>
              <a:t>Impact on the organization’s systems and its risk profile</a:t>
            </a:r>
          </a:p>
        </p:txBody>
      </p:sp>
    </p:spTree>
    <p:extLst>
      <p:ext uri="{BB962C8B-B14F-4D97-AF65-F5344CB8AC3E}">
        <p14:creationId xmlns:p14="http://schemas.microsoft.com/office/powerpoint/2010/main" val="224081684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6B143F-36B8-7634-B732-E348E1299B89}"/>
              </a:ext>
            </a:extLst>
          </p:cNvPr>
          <p:cNvSpPr>
            <a:spLocks noGrp="1"/>
          </p:cNvSpPr>
          <p:nvPr>
            <p:ph type="title"/>
          </p:nvPr>
        </p:nvSpPr>
        <p:spPr>
          <a:xfrm>
            <a:off x="457200" y="189703"/>
            <a:ext cx="8218488" cy="590349"/>
          </a:xfrm>
        </p:spPr>
        <p:txBody>
          <a:bodyPr wrap="square" lIns="0" tIns="18000" rIns="0" bIns="18000" anchor="ctr" anchorCtr="0">
            <a:spAutoFit/>
          </a:bodyPr>
          <a:lstStyle/>
          <a:p>
            <a:r>
              <a:rPr lang="en-US" sz="3600" dirty="0"/>
              <a:t>Table 17.3</a:t>
            </a:r>
            <a:endParaRPr lang="en-US" dirty="0"/>
          </a:p>
        </p:txBody>
      </p:sp>
      <p:sp>
        <p:nvSpPr>
          <p:cNvPr id="3" name="Content Placeholder 2">
            <a:extLst>
              <a:ext uri="{FF2B5EF4-FFF2-40B4-BE49-F238E27FC236}">
                <a16:creationId xmlns:a16="http://schemas.microsoft.com/office/drawing/2014/main" id="{8F1EA45D-4D21-54FC-45F9-E15E51CE2948}"/>
              </a:ext>
            </a:extLst>
          </p:cNvPr>
          <p:cNvSpPr>
            <a:spLocks noGrp="1"/>
          </p:cNvSpPr>
          <p:nvPr>
            <p:ph sz="quarter" idx="13"/>
          </p:nvPr>
        </p:nvSpPr>
        <p:spPr>
          <a:xfrm>
            <a:off x="457200" y="1132776"/>
            <a:ext cx="8218488" cy="313350"/>
          </a:xfrm>
        </p:spPr>
        <p:txBody>
          <a:bodyPr wrap="square" lIns="0" tIns="18000" rIns="0" bIns="18000" anchor="ctr" anchorCtr="0">
            <a:spAutoFit/>
          </a:bodyPr>
          <a:lstStyle/>
          <a:p>
            <a:pPr marL="0" indent="0">
              <a:buNone/>
            </a:pPr>
            <a:r>
              <a:rPr lang="en-US" sz="1800" dirty="0">
                <a:latin typeface="Arial" panose="020B0604020202020204" pitchFamily="34" charset="0"/>
                <a:cs typeface="Arial" panose="020B0604020202020204" pitchFamily="34" charset="0"/>
              </a:rPr>
              <a:t>Examples of Possible Information Flow to and from the Incident-Handling Service</a:t>
            </a:r>
          </a:p>
        </p:txBody>
      </p:sp>
      <p:graphicFrame>
        <p:nvGraphicFramePr>
          <p:cNvPr id="4" name="Table 3">
            <a:extLst>
              <a:ext uri="{FF2B5EF4-FFF2-40B4-BE49-F238E27FC236}">
                <a16:creationId xmlns:a16="http://schemas.microsoft.com/office/drawing/2014/main" id="{1EC8F74A-A7DD-42C8-3BB8-53A108D9F537}"/>
              </a:ext>
            </a:extLst>
          </p:cNvPr>
          <p:cNvGraphicFramePr>
            <a:graphicFrameLocks noGrp="1"/>
          </p:cNvGraphicFramePr>
          <p:nvPr>
            <p:extLst>
              <p:ext uri="{D42A27DB-BD31-4B8C-83A1-F6EECF244321}">
                <p14:modId xmlns:p14="http://schemas.microsoft.com/office/powerpoint/2010/main" val="2342463780"/>
              </p:ext>
            </p:extLst>
          </p:nvPr>
        </p:nvGraphicFramePr>
        <p:xfrm>
          <a:off x="457200" y="1591996"/>
          <a:ext cx="8229600" cy="4747534"/>
        </p:xfrm>
        <a:graphic>
          <a:graphicData uri="http://schemas.openxmlformats.org/drawingml/2006/table">
            <a:tbl>
              <a:tblPr firstRow="1" bandRow="1">
                <a:tableStyleId>{2D5ABB26-0587-4C30-8999-92F81FD0307C}</a:tableStyleId>
              </a:tblPr>
              <a:tblGrid>
                <a:gridCol w="1739735">
                  <a:extLst>
                    <a:ext uri="{9D8B030D-6E8A-4147-A177-3AD203B41FA5}">
                      <a16:colId xmlns:a16="http://schemas.microsoft.com/office/drawing/2014/main" val="2500034790"/>
                    </a:ext>
                  </a:extLst>
                </a:gridCol>
                <a:gridCol w="3325091">
                  <a:extLst>
                    <a:ext uri="{9D8B030D-6E8A-4147-A177-3AD203B41FA5}">
                      <a16:colId xmlns:a16="http://schemas.microsoft.com/office/drawing/2014/main" val="941203233"/>
                    </a:ext>
                  </a:extLst>
                </a:gridCol>
                <a:gridCol w="3164774">
                  <a:extLst>
                    <a:ext uri="{9D8B030D-6E8A-4147-A177-3AD203B41FA5}">
                      <a16:colId xmlns:a16="http://schemas.microsoft.com/office/drawing/2014/main" val="1898715139"/>
                    </a:ext>
                  </a:extLst>
                </a:gridCol>
              </a:tblGrid>
              <a:tr h="246903">
                <a:tc>
                  <a:txBody>
                    <a:bodyPr/>
                    <a:lstStyle/>
                    <a:p>
                      <a:pPr algn="l"/>
                      <a:r>
                        <a:rPr lang="en-US" sz="1200" b="1" dirty="0">
                          <a:solidFill>
                            <a:schemeClr val="bg1"/>
                          </a:solidFill>
                          <a:latin typeface="Arial" panose="020B0604020202020204" pitchFamily="34" charset="0"/>
                          <a:cs typeface="Arial" panose="020B0604020202020204" pitchFamily="34" charset="0"/>
                        </a:rPr>
                        <a:t>Service name</a:t>
                      </a:r>
                      <a:endParaRPr lang="en-US" sz="1200" b="1" noProof="0" dirty="0">
                        <a:solidFill>
                          <a:schemeClr val="bg1"/>
                        </a:solidFill>
                        <a:latin typeface="Arial" panose="020B0604020202020204" pitchFamily="34" charset="0"/>
                        <a:cs typeface="Arial" panose="020B0604020202020204" pitchFamily="34" charset="0"/>
                      </a:endParaRPr>
                    </a:p>
                  </a:txBody>
                  <a:tcPr marT="32917" marB="32917"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7FA3"/>
                    </a:solidFill>
                  </a:tcPr>
                </a:tc>
                <a:tc>
                  <a:txBody>
                    <a:bodyPr/>
                    <a:lstStyle/>
                    <a:p>
                      <a:pPr algn="ctr"/>
                      <a:r>
                        <a:rPr lang="en-US" sz="1200" b="1" dirty="0">
                          <a:solidFill>
                            <a:schemeClr val="bg1"/>
                          </a:solidFill>
                          <a:latin typeface="Arial" panose="020B0604020202020204" pitchFamily="34" charset="0"/>
                          <a:cs typeface="Arial" panose="020B0604020202020204" pitchFamily="34" charset="0"/>
                        </a:rPr>
                        <a:t>Information flow to incident handling</a:t>
                      </a:r>
                      <a:endParaRPr lang="en-US" sz="1200" b="1" noProof="0" dirty="0">
                        <a:solidFill>
                          <a:schemeClr val="bg1"/>
                        </a:solidFill>
                        <a:latin typeface="Arial" panose="020B0604020202020204" pitchFamily="34" charset="0"/>
                        <a:cs typeface="Arial" panose="020B0604020202020204" pitchFamily="34" charset="0"/>
                      </a:endParaRPr>
                    </a:p>
                  </a:txBody>
                  <a:tcPr marT="32917" marB="32917"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7FA3"/>
                    </a:solidFill>
                  </a:tcPr>
                </a:tc>
                <a:tc>
                  <a:txBody>
                    <a:bodyPr/>
                    <a:lstStyle/>
                    <a:p>
                      <a:pPr algn="ctr"/>
                      <a:r>
                        <a:rPr lang="en-US" sz="1200" b="1" dirty="0">
                          <a:solidFill>
                            <a:schemeClr val="bg1"/>
                          </a:solidFill>
                          <a:latin typeface="Arial" panose="020B0604020202020204" pitchFamily="34" charset="0"/>
                          <a:cs typeface="Arial" panose="020B0604020202020204" pitchFamily="34" charset="0"/>
                        </a:rPr>
                        <a:t>Information flow from incident handling</a:t>
                      </a:r>
                      <a:endParaRPr lang="en-US" sz="1200" b="1" noProof="0" dirty="0">
                        <a:solidFill>
                          <a:schemeClr val="bg1"/>
                        </a:solidFill>
                        <a:latin typeface="Arial" panose="020B0604020202020204" pitchFamily="34" charset="0"/>
                        <a:cs typeface="Arial" panose="020B0604020202020204" pitchFamily="34" charset="0"/>
                      </a:endParaRPr>
                    </a:p>
                  </a:txBody>
                  <a:tcPr marT="32917" marB="32917"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7FA3"/>
                    </a:solidFill>
                  </a:tcPr>
                </a:tc>
                <a:extLst>
                  <a:ext uri="{0D108BD9-81ED-4DB2-BD59-A6C34878D82A}">
                    <a16:rowId xmlns:a16="http://schemas.microsoft.com/office/drawing/2014/main" val="2502418012"/>
                  </a:ext>
                </a:extLst>
              </a:tr>
              <a:tr h="427972">
                <a:tc>
                  <a:txBody>
                    <a:bodyPr/>
                    <a:lstStyle/>
                    <a:p>
                      <a:r>
                        <a:rPr lang="en-US" sz="1200" dirty="0">
                          <a:latin typeface="Arial" panose="020B0604020202020204" pitchFamily="34" charset="0"/>
                          <a:cs typeface="Arial" panose="020B0604020202020204" pitchFamily="34" charset="0"/>
                        </a:rPr>
                        <a:t>Announcements</a:t>
                      </a:r>
                      <a:endParaRPr lang="en-US" sz="1200" noProof="0" dirty="0">
                        <a:latin typeface="Arial" panose="020B0604020202020204" pitchFamily="34" charset="0"/>
                        <a:cs typeface="Arial" panose="020B0604020202020204" pitchFamily="34" charset="0"/>
                      </a:endParaRPr>
                    </a:p>
                  </a:txBody>
                  <a:tcPr marT="32917" marB="32917">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4EAE4"/>
                    </a:solidFill>
                  </a:tcPr>
                </a:tc>
                <a:tc>
                  <a:txBody>
                    <a:bodyPr/>
                    <a:lstStyle/>
                    <a:p>
                      <a:r>
                        <a:rPr lang="en-US" sz="1200" dirty="0">
                          <a:latin typeface="Arial" panose="020B0604020202020204" pitchFamily="34" charset="0"/>
                          <a:cs typeface="Arial" panose="020B0604020202020204" pitchFamily="34" charset="0"/>
                        </a:rPr>
                        <a:t>Warning of current attack scenario</a:t>
                      </a:r>
                      <a:endParaRPr lang="en-US" sz="1200" noProof="0" dirty="0">
                        <a:latin typeface="Arial" panose="020B0604020202020204" pitchFamily="34" charset="0"/>
                        <a:cs typeface="Arial" panose="020B0604020202020204" pitchFamily="34" charset="0"/>
                      </a:endParaRPr>
                    </a:p>
                  </a:txBody>
                  <a:tcPr marT="32917" marB="32917">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4EAE4"/>
                    </a:solidFill>
                  </a:tcPr>
                </a:tc>
                <a:tc>
                  <a:txBody>
                    <a:bodyPr/>
                    <a:lstStyle/>
                    <a:p>
                      <a:r>
                        <a:rPr lang="en-US" sz="1200" dirty="0">
                          <a:latin typeface="Arial" panose="020B0604020202020204" pitchFamily="34" charset="0"/>
                          <a:cs typeface="Arial" panose="020B0604020202020204" pitchFamily="34" charset="0"/>
                        </a:rPr>
                        <a:t>Statistics or status report New attack profiles to consider or research</a:t>
                      </a:r>
                      <a:endParaRPr lang="en-US" sz="1200" noProof="0" dirty="0">
                        <a:latin typeface="Arial" panose="020B0604020202020204" pitchFamily="34" charset="0"/>
                        <a:cs typeface="Arial" panose="020B0604020202020204" pitchFamily="34" charset="0"/>
                      </a:endParaRPr>
                    </a:p>
                  </a:txBody>
                  <a:tcPr marT="32917" marB="32917">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4EAE4"/>
                    </a:solidFill>
                  </a:tcPr>
                </a:tc>
                <a:extLst>
                  <a:ext uri="{0D108BD9-81ED-4DB2-BD59-A6C34878D82A}">
                    <a16:rowId xmlns:a16="http://schemas.microsoft.com/office/drawing/2014/main" val="859354640"/>
                  </a:ext>
                </a:extLst>
              </a:tr>
              <a:tr h="427972">
                <a:tc>
                  <a:txBody>
                    <a:bodyPr/>
                    <a:lstStyle/>
                    <a:p>
                      <a:r>
                        <a:rPr lang="en-US" sz="1200" dirty="0">
                          <a:latin typeface="Arial" panose="020B0604020202020204" pitchFamily="34" charset="0"/>
                          <a:cs typeface="Arial" panose="020B0604020202020204" pitchFamily="34" charset="0"/>
                        </a:rPr>
                        <a:t>Vulnerability Handling</a:t>
                      </a:r>
                      <a:endParaRPr lang="en-US" sz="1200" noProof="0" dirty="0">
                        <a:latin typeface="Arial" panose="020B0604020202020204" pitchFamily="34" charset="0"/>
                        <a:cs typeface="Arial" panose="020B0604020202020204" pitchFamily="34" charset="0"/>
                      </a:endParaRPr>
                    </a:p>
                  </a:txBody>
                  <a:tcPr marT="32917" marB="32917">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4EAE4"/>
                    </a:solidFill>
                  </a:tcPr>
                </a:tc>
                <a:tc>
                  <a:txBody>
                    <a:bodyPr/>
                    <a:lstStyle/>
                    <a:p>
                      <a:r>
                        <a:rPr lang="en-US" sz="1200" dirty="0">
                          <a:latin typeface="Arial" panose="020B0604020202020204" pitchFamily="34" charset="0"/>
                          <a:cs typeface="Arial" panose="020B0604020202020204" pitchFamily="34" charset="0"/>
                        </a:rPr>
                        <a:t>How to protect against exploitation of specific vulnerabilities</a:t>
                      </a:r>
                      <a:endParaRPr lang="en-US" sz="1200" noProof="0" dirty="0">
                        <a:latin typeface="Arial" panose="020B0604020202020204" pitchFamily="34" charset="0"/>
                        <a:cs typeface="Arial" panose="020B0604020202020204" pitchFamily="34" charset="0"/>
                      </a:endParaRPr>
                    </a:p>
                  </a:txBody>
                  <a:tcPr marT="32917" marB="32917">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4EAE4"/>
                    </a:solidFill>
                  </a:tcPr>
                </a:tc>
                <a:tc>
                  <a:txBody>
                    <a:bodyPr/>
                    <a:lstStyle/>
                    <a:p>
                      <a:r>
                        <a:rPr lang="en-US" sz="1200" dirty="0">
                          <a:latin typeface="Arial" panose="020B0604020202020204" pitchFamily="34" charset="0"/>
                          <a:cs typeface="Arial" panose="020B0604020202020204" pitchFamily="34" charset="0"/>
                        </a:rPr>
                        <a:t>Possible existence of new vulnerabilities</a:t>
                      </a:r>
                      <a:endParaRPr lang="en-US" sz="1200" noProof="0" dirty="0">
                        <a:latin typeface="Arial" panose="020B0604020202020204" pitchFamily="34" charset="0"/>
                        <a:cs typeface="Arial" panose="020B0604020202020204" pitchFamily="34" charset="0"/>
                      </a:endParaRPr>
                    </a:p>
                  </a:txBody>
                  <a:tcPr marT="32917" marB="32917">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4EAE4"/>
                    </a:solidFill>
                  </a:tcPr>
                </a:tc>
                <a:extLst>
                  <a:ext uri="{0D108BD9-81ED-4DB2-BD59-A6C34878D82A}">
                    <a16:rowId xmlns:a16="http://schemas.microsoft.com/office/drawing/2014/main" val="4025127108"/>
                  </a:ext>
                </a:extLst>
              </a:tr>
              <a:tr h="609042">
                <a:tc>
                  <a:txBody>
                    <a:bodyPr/>
                    <a:lstStyle/>
                    <a:p>
                      <a:r>
                        <a:rPr lang="en-US" sz="1200" dirty="0">
                          <a:latin typeface="Arial" panose="020B0604020202020204" pitchFamily="34" charset="0"/>
                          <a:cs typeface="Arial" panose="020B0604020202020204" pitchFamily="34" charset="0"/>
                        </a:rPr>
                        <a:t>Malware Handling</a:t>
                      </a:r>
                      <a:endParaRPr lang="en-US" sz="1200" noProof="0" dirty="0">
                        <a:latin typeface="Arial" panose="020B0604020202020204" pitchFamily="34" charset="0"/>
                        <a:cs typeface="Arial" panose="020B0604020202020204" pitchFamily="34" charset="0"/>
                      </a:endParaRPr>
                    </a:p>
                  </a:txBody>
                  <a:tcPr marT="32917" marB="32917">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4EAE4"/>
                    </a:solidFill>
                  </a:tcPr>
                </a:tc>
                <a:tc>
                  <a:txBody>
                    <a:bodyPr/>
                    <a:lstStyle/>
                    <a:p>
                      <a:r>
                        <a:rPr lang="en-US" sz="1200" dirty="0">
                          <a:latin typeface="Arial" panose="020B0604020202020204" pitchFamily="34" charset="0"/>
                          <a:cs typeface="Arial" panose="020B0604020202020204" pitchFamily="34" charset="0"/>
                        </a:rPr>
                        <a:t>Information on how to recognize use of specific malware </a:t>
                      </a:r>
                    </a:p>
                    <a:p>
                      <a:r>
                        <a:rPr lang="en-US" sz="1200" dirty="0">
                          <a:latin typeface="Arial" panose="020B0604020202020204" pitchFamily="34" charset="0"/>
                          <a:cs typeface="Arial" panose="020B0604020202020204" pitchFamily="34" charset="0"/>
                        </a:rPr>
                        <a:t>Information on malware impact/threat</a:t>
                      </a:r>
                      <a:endParaRPr lang="en-US" sz="1200" noProof="0" dirty="0">
                        <a:latin typeface="Arial" panose="020B0604020202020204" pitchFamily="34" charset="0"/>
                        <a:cs typeface="Arial" panose="020B0604020202020204" pitchFamily="34" charset="0"/>
                      </a:endParaRPr>
                    </a:p>
                  </a:txBody>
                  <a:tcPr marT="32917" marB="32917">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4EAE4"/>
                    </a:solidFill>
                  </a:tcPr>
                </a:tc>
                <a:tc>
                  <a:txBody>
                    <a:bodyPr/>
                    <a:lstStyle/>
                    <a:p>
                      <a:r>
                        <a:rPr lang="en-US" sz="1200" dirty="0">
                          <a:latin typeface="Arial" panose="020B0604020202020204" pitchFamily="34" charset="0"/>
                          <a:cs typeface="Arial" panose="020B0604020202020204" pitchFamily="34" charset="0"/>
                        </a:rPr>
                        <a:t>Statistics on identification of malware in incidents </a:t>
                      </a:r>
                    </a:p>
                    <a:p>
                      <a:r>
                        <a:rPr lang="en-US" sz="1200" dirty="0">
                          <a:latin typeface="Arial" panose="020B0604020202020204" pitchFamily="34" charset="0"/>
                          <a:cs typeface="Arial" panose="020B0604020202020204" pitchFamily="34" charset="0"/>
                        </a:rPr>
                        <a:t>New malware sample</a:t>
                      </a:r>
                      <a:endParaRPr lang="en-US" sz="1200" noProof="0" dirty="0">
                        <a:latin typeface="Arial" panose="020B0604020202020204" pitchFamily="34" charset="0"/>
                        <a:cs typeface="Arial" panose="020B0604020202020204" pitchFamily="34" charset="0"/>
                      </a:endParaRPr>
                    </a:p>
                  </a:txBody>
                  <a:tcPr marT="32917" marB="32917">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4EAE4"/>
                    </a:solidFill>
                  </a:tcPr>
                </a:tc>
                <a:extLst>
                  <a:ext uri="{0D108BD9-81ED-4DB2-BD59-A6C34878D82A}">
                    <a16:rowId xmlns:a16="http://schemas.microsoft.com/office/drawing/2014/main" val="3710577461"/>
                  </a:ext>
                </a:extLst>
              </a:tr>
              <a:tr h="427972">
                <a:tc>
                  <a:txBody>
                    <a:bodyPr/>
                    <a:lstStyle/>
                    <a:p>
                      <a:r>
                        <a:rPr lang="en-US" sz="1200" dirty="0">
                          <a:latin typeface="Arial" panose="020B0604020202020204" pitchFamily="34" charset="0"/>
                          <a:cs typeface="Arial" panose="020B0604020202020204" pitchFamily="34" charset="0"/>
                        </a:rPr>
                        <a:t>Education/Training</a:t>
                      </a:r>
                      <a:endParaRPr lang="en-US" sz="1200" noProof="0" dirty="0">
                        <a:latin typeface="Arial" panose="020B0604020202020204" pitchFamily="34" charset="0"/>
                        <a:cs typeface="Arial" panose="020B0604020202020204" pitchFamily="34" charset="0"/>
                      </a:endParaRPr>
                    </a:p>
                  </a:txBody>
                  <a:tcPr marT="32917" marB="32917">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4EAE4"/>
                    </a:solidFill>
                  </a:tcPr>
                </a:tc>
                <a:tc>
                  <a:txBody>
                    <a:bodyPr/>
                    <a:lstStyle/>
                    <a:p>
                      <a:r>
                        <a:rPr lang="en-US" sz="1200" dirty="0">
                          <a:latin typeface="Arial" panose="020B0604020202020204" pitchFamily="34" charset="0"/>
                          <a:cs typeface="Arial" panose="020B0604020202020204" pitchFamily="34" charset="0"/>
                        </a:rPr>
                        <a:t>None</a:t>
                      </a:r>
                      <a:endParaRPr lang="en-US" sz="1200" noProof="0" dirty="0">
                        <a:latin typeface="Arial" panose="020B0604020202020204" pitchFamily="34" charset="0"/>
                        <a:cs typeface="Arial" panose="020B0604020202020204" pitchFamily="34" charset="0"/>
                      </a:endParaRPr>
                    </a:p>
                  </a:txBody>
                  <a:tcPr marT="32917" marB="32917">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4EAE4"/>
                    </a:solidFill>
                  </a:tcPr>
                </a:tc>
                <a:tc>
                  <a:txBody>
                    <a:bodyPr/>
                    <a:lstStyle/>
                    <a:p>
                      <a:r>
                        <a:rPr lang="en-US" sz="1200" dirty="0">
                          <a:latin typeface="Arial" panose="020B0604020202020204" pitchFamily="34" charset="0"/>
                          <a:cs typeface="Arial" panose="020B0604020202020204" pitchFamily="34" charset="0"/>
                        </a:rPr>
                        <a:t>Practical examples and motivation knowledge</a:t>
                      </a:r>
                      <a:endParaRPr lang="en-US" sz="1200" noProof="0" dirty="0">
                        <a:latin typeface="Arial" panose="020B0604020202020204" pitchFamily="34" charset="0"/>
                        <a:cs typeface="Arial" panose="020B0604020202020204" pitchFamily="34" charset="0"/>
                      </a:endParaRPr>
                    </a:p>
                  </a:txBody>
                  <a:tcPr marT="32917" marB="32917">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4EAE4"/>
                    </a:solidFill>
                  </a:tcPr>
                </a:tc>
                <a:extLst>
                  <a:ext uri="{0D108BD9-81ED-4DB2-BD59-A6C34878D82A}">
                    <a16:rowId xmlns:a16="http://schemas.microsoft.com/office/drawing/2014/main" val="2734195923"/>
                  </a:ext>
                </a:extLst>
              </a:tr>
              <a:tr h="427972">
                <a:tc>
                  <a:txBody>
                    <a:bodyPr/>
                    <a:lstStyle/>
                    <a:p>
                      <a:r>
                        <a:rPr lang="en-US" sz="1200" dirty="0">
                          <a:latin typeface="Arial" panose="020B0604020202020204" pitchFamily="34" charset="0"/>
                          <a:cs typeface="Arial" panose="020B0604020202020204" pitchFamily="34" charset="0"/>
                        </a:rPr>
                        <a:t>Intrusion Detection Services</a:t>
                      </a:r>
                      <a:endParaRPr lang="en-US" sz="1200" noProof="0" dirty="0">
                        <a:latin typeface="Arial" panose="020B0604020202020204" pitchFamily="34" charset="0"/>
                        <a:cs typeface="Arial" panose="020B0604020202020204" pitchFamily="34" charset="0"/>
                      </a:endParaRPr>
                    </a:p>
                  </a:txBody>
                  <a:tcPr marT="32917" marB="32917">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4EAE4"/>
                    </a:solidFill>
                  </a:tcPr>
                </a:tc>
                <a:tc>
                  <a:txBody>
                    <a:bodyPr/>
                    <a:lstStyle/>
                    <a:p>
                      <a:r>
                        <a:rPr lang="en-US" sz="1200" dirty="0">
                          <a:latin typeface="Arial" panose="020B0604020202020204" pitchFamily="34" charset="0"/>
                          <a:cs typeface="Arial" panose="020B0604020202020204" pitchFamily="34" charset="0"/>
                        </a:rPr>
                        <a:t>New incident report</a:t>
                      </a:r>
                      <a:endParaRPr lang="en-US" sz="1200" noProof="0" dirty="0">
                        <a:latin typeface="Arial" panose="020B0604020202020204" pitchFamily="34" charset="0"/>
                        <a:cs typeface="Arial" panose="020B0604020202020204" pitchFamily="34" charset="0"/>
                      </a:endParaRPr>
                    </a:p>
                  </a:txBody>
                  <a:tcPr marT="32917" marB="32917">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4EAE4"/>
                    </a:solidFill>
                  </a:tcPr>
                </a:tc>
                <a:tc>
                  <a:txBody>
                    <a:bodyPr/>
                    <a:lstStyle/>
                    <a:p>
                      <a:r>
                        <a:rPr lang="en-US" sz="1200" dirty="0">
                          <a:latin typeface="Arial" panose="020B0604020202020204" pitchFamily="34" charset="0"/>
                          <a:cs typeface="Arial" panose="020B0604020202020204" pitchFamily="34" charset="0"/>
                        </a:rPr>
                        <a:t>New attack profile to check for</a:t>
                      </a:r>
                      <a:endParaRPr lang="en-US" sz="1200" noProof="0" dirty="0">
                        <a:latin typeface="Arial" panose="020B0604020202020204" pitchFamily="34" charset="0"/>
                        <a:cs typeface="Arial" panose="020B0604020202020204" pitchFamily="34" charset="0"/>
                      </a:endParaRPr>
                    </a:p>
                  </a:txBody>
                  <a:tcPr marT="32917" marB="32917">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4EAE4"/>
                    </a:solidFill>
                  </a:tcPr>
                </a:tc>
                <a:extLst>
                  <a:ext uri="{0D108BD9-81ED-4DB2-BD59-A6C34878D82A}">
                    <a16:rowId xmlns:a16="http://schemas.microsoft.com/office/drawing/2014/main" val="1708835531"/>
                  </a:ext>
                </a:extLst>
              </a:tr>
              <a:tr h="427972">
                <a:tc>
                  <a:txBody>
                    <a:bodyPr/>
                    <a:lstStyle/>
                    <a:p>
                      <a:r>
                        <a:rPr lang="en-US" sz="1200" dirty="0">
                          <a:latin typeface="Arial" panose="020B0604020202020204" pitchFamily="34" charset="0"/>
                          <a:cs typeface="Arial" panose="020B0604020202020204" pitchFamily="34" charset="0"/>
                        </a:rPr>
                        <a:t>Security Audit or Assessments</a:t>
                      </a:r>
                      <a:endParaRPr lang="en-US" sz="1200" noProof="0" dirty="0">
                        <a:latin typeface="Arial" panose="020B0604020202020204" pitchFamily="34" charset="0"/>
                        <a:cs typeface="Arial" panose="020B0604020202020204" pitchFamily="34" charset="0"/>
                      </a:endParaRPr>
                    </a:p>
                  </a:txBody>
                  <a:tcPr marT="32917" marB="32917">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4EAE4"/>
                    </a:solidFill>
                  </a:tcPr>
                </a:tc>
                <a:tc>
                  <a:txBody>
                    <a:bodyPr/>
                    <a:lstStyle/>
                    <a:p>
                      <a:r>
                        <a:rPr lang="en-US" sz="1200" dirty="0">
                          <a:latin typeface="Arial" panose="020B0604020202020204" pitchFamily="34" charset="0"/>
                          <a:cs typeface="Arial" panose="020B0604020202020204" pitchFamily="34" charset="0"/>
                        </a:rPr>
                        <a:t>Notification of penetration test start and finish schedules</a:t>
                      </a:r>
                      <a:endParaRPr lang="en-US" sz="1200" noProof="0" dirty="0">
                        <a:latin typeface="Arial" panose="020B0604020202020204" pitchFamily="34" charset="0"/>
                        <a:cs typeface="Arial" panose="020B0604020202020204" pitchFamily="34" charset="0"/>
                      </a:endParaRPr>
                    </a:p>
                  </a:txBody>
                  <a:tcPr marT="32917" marB="32917">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4EAE4"/>
                    </a:solidFill>
                  </a:tcPr>
                </a:tc>
                <a:tc>
                  <a:txBody>
                    <a:bodyPr/>
                    <a:lstStyle/>
                    <a:p>
                      <a:r>
                        <a:rPr lang="en-US" sz="1200" dirty="0">
                          <a:latin typeface="Arial" panose="020B0604020202020204" pitchFamily="34" charset="0"/>
                          <a:cs typeface="Arial" panose="020B0604020202020204" pitchFamily="34" charset="0"/>
                        </a:rPr>
                        <a:t>Common attack scenarios</a:t>
                      </a:r>
                      <a:endParaRPr lang="en-US" sz="1200" noProof="0" dirty="0">
                        <a:latin typeface="Arial" panose="020B0604020202020204" pitchFamily="34" charset="0"/>
                        <a:cs typeface="Arial" panose="020B0604020202020204" pitchFamily="34" charset="0"/>
                      </a:endParaRPr>
                    </a:p>
                  </a:txBody>
                  <a:tcPr marT="32917" marB="32917">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4EAE4"/>
                    </a:solidFill>
                  </a:tcPr>
                </a:tc>
                <a:extLst>
                  <a:ext uri="{0D108BD9-81ED-4DB2-BD59-A6C34878D82A}">
                    <a16:rowId xmlns:a16="http://schemas.microsoft.com/office/drawing/2014/main" val="1222558221"/>
                  </a:ext>
                </a:extLst>
              </a:tr>
              <a:tr h="427972">
                <a:tc>
                  <a:txBody>
                    <a:bodyPr/>
                    <a:lstStyle/>
                    <a:p>
                      <a:r>
                        <a:rPr lang="en-US" sz="1200" dirty="0">
                          <a:latin typeface="Arial" panose="020B0604020202020204" pitchFamily="34" charset="0"/>
                          <a:cs typeface="Arial" panose="020B0604020202020204" pitchFamily="34" charset="0"/>
                        </a:rPr>
                        <a:t>Security Consulting</a:t>
                      </a:r>
                      <a:endParaRPr lang="en-US" sz="1200" noProof="0" dirty="0">
                        <a:latin typeface="Arial" panose="020B0604020202020204" pitchFamily="34" charset="0"/>
                        <a:cs typeface="Arial" panose="020B0604020202020204" pitchFamily="34" charset="0"/>
                      </a:endParaRPr>
                    </a:p>
                  </a:txBody>
                  <a:tcPr marT="32917" marB="32917">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4EAE4"/>
                    </a:solidFill>
                  </a:tcPr>
                </a:tc>
                <a:tc>
                  <a:txBody>
                    <a:bodyPr/>
                    <a:lstStyle/>
                    <a:p>
                      <a:r>
                        <a:rPr lang="en-US" sz="1200" dirty="0">
                          <a:latin typeface="Arial" panose="020B0604020202020204" pitchFamily="34" charset="0"/>
                          <a:cs typeface="Arial" panose="020B0604020202020204" pitchFamily="34" charset="0"/>
                        </a:rPr>
                        <a:t>Information about common pitfalls and the magnitude of the threats</a:t>
                      </a:r>
                      <a:endParaRPr lang="en-US" sz="1200" noProof="0" dirty="0">
                        <a:latin typeface="Arial" panose="020B0604020202020204" pitchFamily="34" charset="0"/>
                        <a:cs typeface="Arial" panose="020B0604020202020204" pitchFamily="34" charset="0"/>
                      </a:endParaRPr>
                    </a:p>
                  </a:txBody>
                  <a:tcPr marT="32917" marB="32917">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4EAE4"/>
                    </a:solidFill>
                  </a:tcPr>
                </a:tc>
                <a:tc>
                  <a:txBody>
                    <a:bodyPr/>
                    <a:lstStyle/>
                    <a:p>
                      <a:r>
                        <a:rPr lang="en-US" sz="1200" dirty="0">
                          <a:latin typeface="Arial" panose="020B0604020202020204" pitchFamily="34" charset="0"/>
                          <a:cs typeface="Arial" panose="020B0604020202020204" pitchFamily="34" charset="0"/>
                        </a:rPr>
                        <a:t>Practical examples/experiences</a:t>
                      </a:r>
                      <a:endParaRPr lang="en-US" sz="1200" noProof="0" dirty="0">
                        <a:latin typeface="Arial" panose="020B0604020202020204" pitchFamily="34" charset="0"/>
                        <a:cs typeface="Arial" panose="020B0604020202020204" pitchFamily="34" charset="0"/>
                      </a:endParaRPr>
                    </a:p>
                  </a:txBody>
                  <a:tcPr marT="32917" marB="32917">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4EAE4"/>
                    </a:solidFill>
                  </a:tcPr>
                </a:tc>
                <a:extLst>
                  <a:ext uri="{0D108BD9-81ED-4DB2-BD59-A6C34878D82A}">
                    <a16:rowId xmlns:a16="http://schemas.microsoft.com/office/drawing/2014/main" val="4105306573"/>
                  </a:ext>
                </a:extLst>
              </a:tr>
              <a:tr h="427972">
                <a:tc>
                  <a:txBody>
                    <a:bodyPr/>
                    <a:lstStyle/>
                    <a:p>
                      <a:r>
                        <a:rPr lang="en-US" sz="1200" dirty="0">
                          <a:latin typeface="Arial" panose="020B0604020202020204" pitchFamily="34" charset="0"/>
                          <a:cs typeface="Arial" panose="020B0604020202020204" pitchFamily="34" charset="0"/>
                        </a:rPr>
                        <a:t>Risk Analysis</a:t>
                      </a:r>
                      <a:endParaRPr lang="en-US" sz="1200" noProof="0" dirty="0">
                        <a:latin typeface="Arial" panose="020B0604020202020204" pitchFamily="34" charset="0"/>
                        <a:cs typeface="Arial" panose="020B0604020202020204" pitchFamily="34" charset="0"/>
                      </a:endParaRPr>
                    </a:p>
                  </a:txBody>
                  <a:tcPr marT="32917" marB="32917">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4EAE4"/>
                    </a:solidFill>
                  </a:tcPr>
                </a:tc>
                <a:tc>
                  <a:txBody>
                    <a:bodyPr/>
                    <a:lstStyle/>
                    <a:p>
                      <a:r>
                        <a:rPr lang="en-US" sz="1200" dirty="0">
                          <a:latin typeface="Arial" panose="020B0604020202020204" pitchFamily="34" charset="0"/>
                          <a:cs typeface="Arial" panose="020B0604020202020204" pitchFamily="34" charset="0"/>
                        </a:rPr>
                        <a:t>Information about common pitfalls and the magnitude of the threats</a:t>
                      </a:r>
                      <a:endParaRPr lang="en-US" sz="1200" noProof="0" dirty="0">
                        <a:latin typeface="Arial" panose="020B0604020202020204" pitchFamily="34" charset="0"/>
                        <a:cs typeface="Arial" panose="020B0604020202020204" pitchFamily="34" charset="0"/>
                      </a:endParaRPr>
                    </a:p>
                  </a:txBody>
                  <a:tcPr marT="32917" marB="32917">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4EAE4"/>
                    </a:solidFill>
                  </a:tcPr>
                </a:tc>
                <a:tc>
                  <a:txBody>
                    <a:bodyPr/>
                    <a:lstStyle/>
                    <a:p>
                      <a:r>
                        <a:rPr lang="en-US" sz="1200" dirty="0">
                          <a:latin typeface="Arial" panose="020B0604020202020204" pitchFamily="34" charset="0"/>
                          <a:cs typeface="Arial" panose="020B0604020202020204" pitchFamily="34" charset="0"/>
                        </a:rPr>
                        <a:t>Statistics or scenarios of loss</a:t>
                      </a:r>
                      <a:endParaRPr lang="en-US" sz="1200" noProof="0" dirty="0">
                        <a:latin typeface="Arial" panose="020B0604020202020204" pitchFamily="34" charset="0"/>
                        <a:cs typeface="Arial" panose="020B0604020202020204" pitchFamily="34" charset="0"/>
                      </a:endParaRPr>
                    </a:p>
                  </a:txBody>
                  <a:tcPr marT="32917" marB="32917">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4EAE4"/>
                    </a:solidFill>
                  </a:tcPr>
                </a:tc>
                <a:extLst>
                  <a:ext uri="{0D108BD9-81ED-4DB2-BD59-A6C34878D82A}">
                    <a16:rowId xmlns:a16="http://schemas.microsoft.com/office/drawing/2014/main" val="1271202459"/>
                  </a:ext>
                </a:extLst>
              </a:tr>
              <a:tr h="427972">
                <a:tc>
                  <a:txBody>
                    <a:bodyPr/>
                    <a:lstStyle/>
                    <a:p>
                      <a:r>
                        <a:rPr lang="en-US" sz="1200" dirty="0">
                          <a:latin typeface="Arial" panose="020B0604020202020204" pitchFamily="34" charset="0"/>
                          <a:cs typeface="Arial" panose="020B0604020202020204" pitchFamily="34" charset="0"/>
                        </a:rPr>
                        <a:t>Technology Watch</a:t>
                      </a:r>
                      <a:endParaRPr lang="en-US" sz="1200" noProof="0" dirty="0">
                        <a:latin typeface="Arial" panose="020B0604020202020204" pitchFamily="34" charset="0"/>
                        <a:cs typeface="Arial" panose="020B0604020202020204" pitchFamily="34" charset="0"/>
                      </a:endParaRPr>
                    </a:p>
                  </a:txBody>
                  <a:tcPr marT="32917" marB="32917">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4EAE4"/>
                    </a:solidFill>
                  </a:tcPr>
                </a:tc>
                <a:tc>
                  <a:txBody>
                    <a:bodyPr/>
                    <a:lstStyle/>
                    <a:p>
                      <a:r>
                        <a:rPr lang="en-US" sz="1200" dirty="0">
                          <a:latin typeface="Arial" panose="020B0604020202020204" pitchFamily="34" charset="0"/>
                          <a:cs typeface="Arial" panose="020B0604020202020204" pitchFamily="34" charset="0"/>
                        </a:rPr>
                        <a:t>Warn of possible future attack scenarios Alert to new tool distribution</a:t>
                      </a:r>
                      <a:endParaRPr lang="en-US" sz="1200" noProof="0" dirty="0">
                        <a:latin typeface="Arial" panose="020B0604020202020204" pitchFamily="34" charset="0"/>
                        <a:cs typeface="Arial" panose="020B0604020202020204" pitchFamily="34" charset="0"/>
                      </a:endParaRPr>
                    </a:p>
                  </a:txBody>
                  <a:tcPr marT="32917" marB="32917">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4EAE4"/>
                    </a:solidFill>
                  </a:tcPr>
                </a:tc>
                <a:tc>
                  <a:txBody>
                    <a:bodyPr/>
                    <a:lstStyle/>
                    <a:p>
                      <a:r>
                        <a:rPr lang="en-US" sz="1200" dirty="0">
                          <a:latin typeface="Arial" panose="020B0604020202020204" pitchFamily="34" charset="0"/>
                          <a:cs typeface="Arial" panose="020B0604020202020204" pitchFamily="34" charset="0"/>
                        </a:rPr>
                        <a:t>Statistics or status report New attack profiles to consider or research</a:t>
                      </a:r>
                      <a:endParaRPr lang="en-US" sz="1200" noProof="0" dirty="0">
                        <a:latin typeface="Arial" panose="020B0604020202020204" pitchFamily="34" charset="0"/>
                        <a:cs typeface="Arial" panose="020B0604020202020204" pitchFamily="34" charset="0"/>
                      </a:endParaRPr>
                    </a:p>
                  </a:txBody>
                  <a:tcPr marT="32917" marB="32917">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4EAE4"/>
                    </a:solidFill>
                  </a:tcPr>
                </a:tc>
                <a:extLst>
                  <a:ext uri="{0D108BD9-81ED-4DB2-BD59-A6C34878D82A}">
                    <a16:rowId xmlns:a16="http://schemas.microsoft.com/office/drawing/2014/main" val="1058005101"/>
                  </a:ext>
                </a:extLst>
              </a:tr>
              <a:tr h="427972">
                <a:tc>
                  <a:txBody>
                    <a:bodyPr/>
                    <a:lstStyle/>
                    <a:p>
                      <a:r>
                        <a:rPr lang="en-US" sz="1200" dirty="0">
                          <a:latin typeface="Arial" panose="020B0604020202020204" pitchFamily="34" charset="0"/>
                          <a:cs typeface="Arial" panose="020B0604020202020204" pitchFamily="34" charset="0"/>
                        </a:rPr>
                        <a:t>Development of Security Tools</a:t>
                      </a:r>
                      <a:endParaRPr lang="en-US" sz="1200" noProof="0" dirty="0">
                        <a:latin typeface="Arial" panose="020B0604020202020204" pitchFamily="34" charset="0"/>
                        <a:cs typeface="Arial" panose="020B0604020202020204" pitchFamily="34" charset="0"/>
                      </a:endParaRPr>
                    </a:p>
                  </a:txBody>
                  <a:tcPr marT="32917" marB="32917">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4EAE4"/>
                    </a:solidFill>
                  </a:tcPr>
                </a:tc>
                <a:tc>
                  <a:txBody>
                    <a:bodyPr/>
                    <a:lstStyle/>
                    <a:p>
                      <a:r>
                        <a:rPr lang="en-US" sz="1200" dirty="0">
                          <a:latin typeface="Arial" panose="020B0604020202020204" pitchFamily="34" charset="0"/>
                          <a:cs typeface="Arial" panose="020B0604020202020204" pitchFamily="34" charset="0"/>
                        </a:rPr>
                        <a:t>Availability of new tools for constituency use</a:t>
                      </a:r>
                      <a:endParaRPr lang="en-US" sz="1200" noProof="0" dirty="0">
                        <a:latin typeface="Arial" panose="020B0604020202020204" pitchFamily="34" charset="0"/>
                        <a:cs typeface="Arial" panose="020B0604020202020204" pitchFamily="34" charset="0"/>
                      </a:endParaRPr>
                    </a:p>
                  </a:txBody>
                  <a:tcPr marT="32917" marB="32917">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4EAE4"/>
                    </a:solidFill>
                  </a:tcPr>
                </a:tc>
                <a:tc>
                  <a:txBody>
                    <a:bodyPr/>
                    <a:lstStyle/>
                    <a:p>
                      <a:r>
                        <a:rPr lang="en-US" sz="1200" dirty="0">
                          <a:latin typeface="Arial" panose="020B0604020202020204" pitchFamily="34" charset="0"/>
                          <a:cs typeface="Arial" panose="020B0604020202020204" pitchFamily="34" charset="0"/>
                        </a:rPr>
                        <a:t>Need for products Provide view of current practices</a:t>
                      </a:r>
                      <a:endParaRPr lang="en-US" sz="1200" noProof="0" dirty="0">
                        <a:latin typeface="Arial" panose="020B0604020202020204" pitchFamily="34" charset="0"/>
                        <a:cs typeface="Arial" panose="020B0604020202020204" pitchFamily="34" charset="0"/>
                      </a:endParaRPr>
                    </a:p>
                  </a:txBody>
                  <a:tcPr marT="32917" marB="32917">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4EAE4"/>
                    </a:solidFill>
                  </a:tcPr>
                </a:tc>
                <a:extLst>
                  <a:ext uri="{0D108BD9-81ED-4DB2-BD59-A6C34878D82A}">
                    <a16:rowId xmlns:a16="http://schemas.microsoft.com/office/drawing/2014/main" val="211918037"/>
                  </a:ext>
                </a:extLst>
              </a:tr>
            </a:tbl>
          </a:graphicData>
        </a:graphic>
      </p:graphicFrame>
    </p:spTree>
    <p:extLst>
      <p:ext uri="{BB962C8B-B14F-4D97-AF65-F5344CB8AC3E}">
        <p14:creationId xmlns:p14="http://schemas.microsoft.com/office/powerpoint/2010/main" val="41564079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5" name="Picture 3">
            <a:hlinkClick r:id="rId2"/>
            <a:extLst>
              <a:ext uri="{FF2B5EF4-FFF2-40B4-BE49-F238E27FC236}">
                <a16:creationId xmlns:a16="http://schemas.microsoft.com/office/drawing/2014/main" id="{5643FB6E-2C0E-3854-2361-B8E83611BE2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57200" y="2803784"/>
            <a:ext cx="7886700" cy="206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6" name="Picture 4">
            <a:hlinkClick r:id="rId2"/>
            <a:extLst>
              <a:ext uri="{FF2B5EF4-FFF2-40B4-BE49-F238E27FC236}">
                <a16:creationId xmlns:a16="http://schemas.microsoft.com/office/drawing/2014/main" id="{43C59E63-18E9-03F4-D78F-21A13923D5AD}"/>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19125" y="1557262"/>
            <a:ext cx="7896225" cy="1050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itle 1">
            <a:extLst>
              <a:ext uri="{FF2B5EF4-FFF2-40B4-BE49-F238E27FC236}">
                <a16:creationId xmlns:a16="http://schemas.microsoft.com/office/drawing/2014/main" id="{BCFD144E-C9E6-9399-DD5A-3AFE5B948D02}"/>
              </a:ext>
            </a:extLst>
          </p:cNvPr>
          <p:cNvSpPr>
            <a:spLocks noGrp="1"/>
          </p:cNvSpPr>
          <p:nvPr>
            <p:ph type="title"/>
          </p:nvPr>
        </p:nvSpPr>
        <p:spPr>
          <a:xfrm>
            <a:off x="457200" y="205090"/>
            <a:ext cx="8229600" cy="559572"/>
          </a:xfrm>
          <a:noFill/>
          <a:ln>
            <a:noFill/>
          </a:ln>
        </p:spPr>
        <p:txBody>
          <a:bodyPr lIns="0" tIns="18000" rIns="0" bIns="18000" anchor="ctr" anchorCtr="0">
            <a:spAutoFit/>
          </a:bodyPr>
          <a:lstStyle/>
          <a:p>
            <a:r>
              <a:rPr lang="en-US" sz="3600" dirty="0">
                <a:latin typeface="+mj-lt"/>
              </a:rPr>
              <a:t>“Their Weak Links are Humans”</a:t>
            </a:r>
          </a:p>
        </p:txBody>
      </p:sp>
      <p:sp>
        <p:nvSpPr>
          <p:cNvPr id="6" name="TextBox 5">
            <a:extLst>
              <a:ext uri="{FF2B5EF4-FFF2-40B4-BE49-F238E27FC236}">
                <a16:creationId xmlns:a16="http://schemas.microsoft.com/office/drawing/2014/main" id="{EBE9E310-5DD5-422D-BE43-F1A2F84819CE}"/>
              </a:ext>
            </a:extLst>
          </p:cNvPr>
          <p:cNvSpPr txBox="1"/>
          <p:nvPr/>
        </p:nvSpPr>
        <p:spPr>
          <a:xfrm>
            <a:off x="7884368" y="6170783"/>
            <a:ext cx="671979" cy="369332"/>
          </a:xfrm>
          <a:prstGeom prst="rect">
            <a:avLst/>
          </a:prstGeom>
          <a:noFill/>
        </p:spPr>
        <p:txBody>
          <a:bodyPr wrap="none" rtlCol="0">
            <a:spAutoFit/>
          </a:bodyPr>
          <a:lstStyle/>
          <a:p>
            <a:r>
              <a:rPr lang="en-US" dirty="0"/>
              <a:t>SJW</a:t>
            </a:r>
          </a:p>
        </p:txBody>
      </p:sp>
    </p:spTree>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80078"/>
            <a:ext cx="8218488" cy="590349"/>
          </a:xfrm>
        </p:spPr>
        <p:txBody>
          <a:bodyPr wrap="square" lIns="0" tIns="18000" rIns="0" bIns="18000" anchor="ctr" anchorCtr="0">
            <a:spAutoFit/>
          </a:bodyPr>
          <a:lstStyle/>
          <a:p>
            <a:r>
              <a:rPr lang="en-US" dirty="0"/>
              <a:t>Summary</a:t>
            </a:r>
          </a:p>
        </p:txBody>
      </p:sp>
      <p:sp>
        <p:nvSpPr>
          <p:cNvPr id="4" name="Content Placeholder 3"/>
          <p:cNvSpPr>
            <a:spLocks noGrp="1"/>
          </p:cNvSpPr>
          <p:nvPr>
            <p:ph sz="quarter" idx="13"/>
          </p:nvPr>
        </p:nvSpPr>
        <p:spPr>
          <a:xfrm>
            <a:off x="457200" y="1089569"/>
            <a:ext cx="4094062" cy="5114665"/>
          </a:xfrm>
        </p:spPr>
        <p:txBody>
          <a:bodyPr wrap="square" lIns="0" tIns="18000" rIns="0" bIns="18000" anchor="ctr" anchorCtr="0">
            <a:spAutoFit/>
          </a:bodyPr>
          <a:lstStyle/>
          <a:p>
            <a:pPr marL="342900" indent="-342900">
              <a:spcBef>
                <a:spcPts val="600"/>
              </a:spcBef>
            </a:pPr>
            <a:r>
              <a:rPr lang="en-US" sz="2000" dirty="0">
                <a:latin typeface="Arial" panose="020B0604020202020204" pitchFamily="34" charset="0"/>
                <a:cs typeface="Arial" panose="020B0604020202020204" pitchFamily="34" charset="0"/>
              </a:rPr>
              <a:t>Security awareness, training, and education</a:t>
            </a:r>
          </a:p>
          <a:p>
            <a:pPr marL="829818" lvl="1" indent="-342900"/>
            <a:r>
              <a:rPr lang="en-US" sz="2000" dirty="0">
                <a:latin typeface="Arial" panose="020B0604020202020204" pitchFamily="34" charset="0"/>
                <a:cs typeface="Arial" panose="020B0604020202020204" pitchFamily="34" charset="0"/>
              </a:rPr>
              <a:t>Motivation</a:t>
            </a:r>
          </a:p>
          <a:p>
            <a:pPr marL="829818" lvl="1" indent="-342900"/>
            <a:r>
              <a:rPr lang="en-US" sz="2000" dirty="0">
                <a:latin typeface="Arial" panose="020B0604020202020204" pitchFamily="34" charset="0"/>
                <a:cs typeface="Arial" panose="020B0604020202020204" pitchFamily="34" charset="0"/>
              </a:rPr>
              <a:t>A learning continuum</a:t>
            </a:r>
          </a:p>
          <a:p>
            <a:pPr marL="829818" lvl="1" indent="-342900"/>
            <a:r>
              <a:rPr lang="en-US" sz="2000" dirty="0">
                <a:latin typeface="Arial" panose="020B0604020202020204" pitchFamily="34" charset="0"/>
                <a:cs typeface="Arial" panose="020B0604020202020204" pitchFamily="34" charset="0"/>
              </a:rPr>
              <a:t>Security awareness</a:t>
            </a:r>
          </a:p>
          <a:p>
            <a:pPr marL="829818" lvl="1" indent="-342900"/>
            <a:r>
              <a:rPr lang="en-US" sz="2000" dirty="0">
                <a:latin typeface="Arial" panose="020B0604020202020204" pitchFamily="34" charset="0"/>
                <a:cs typeface="Arial" panose="020B0604020202020204" pitchFamily="34" charset="0"/>
              </a:rPr>
              <a:t>Cybersecurity basics and literacy</a:t>
            </a:r>
          </a:p>
          <a:p>
            <a:pPr marL="829818" lvl="1" indent="-342900"/>
            <a:r>
              <a:rPr lang="en-US" sz="2000" dirty="0">
                <a:latin typeface="Arial" panose="020B0604020202020204" pitchFamily="34" charset="0"/>
                <a:cs typeface="Arial" panose="020B0604020202020204" pitchFamily="34" charset="0"/>
              </a:rPr>
              <a:t>Role-based training</a:t>
            </a:r>
          </a:p>
          <a:p>
            <a:pPr marL="829818" lvl="1" indent="-342900"/>
            <a:r>
              <a:rPr lang="en-US" sz="2000" dirty="0">
                <a:latin typeface="Arial" panose="020B0604020202020204" pitchFamily="34" charset="0"/>
                <a:cs typeface="Arial" panose="020B0604020202020204" pitchFamily="34" charset="0"/>
              </a:rPr>
              <a:t>Education and certification</a:t>
            </a:r>
          </a:p>
          <a:p>
            <a:pPr marL="342900" indent="-342900">
              <a:spcBef>
                <a:spcPts val="600"/>
              </a:spcBef>
            </a:pPr>
            <a:r>
              <a:rPr lang="en-US" sz="2000" dirty="0">
                <a:latin typeface="Arial" panose="020B0604020202020204" pitchFamily="34" charset="0"/>
                <a:cs typeface="Arial" panose="020B0604020202020204" pitchFamily="34" charset="0"/>
              </a:rPr>
              <a:t>Employment practices and policies</a:t>
            </a:r>
          </a:p>
          <a:p>
            <a:pPr marL="829818" lvl="1" indent="-342900"/>
            <a:r>
              <a:rPr lang="en-US" sz="2000" dirty="0">
                <a:latin typeface="Arial" panose="020B0604020202020204" pitchFamily="34" charset="0"/>
                <a:cs typeface="Arial" panose="020B0604020202020204" pitchFamily="34" charset="0"/>
              </a:rPr>
              <a:t>Security in the hiring process</a:t>
            </a:r>
          </a:p>
          <a:p>
            <a:pPr marL="829818" lvl="1" indent="-342900"/>
            <a:r>
              <a:rPr lang="en-US" sz="2000" dirty="0">
                <a:latin typeface="Arial" panose="020B0604020202020204" pitchFamily="34" charset="0"/>
                <a:cs typeface="Arial" panose="020B0604020202020204" pitchFamily="34" charset="0"/>
              </a:rPr>
              <a:t>During employment</a:t>
            </a:r>
          </a:p>
          <a:p>
            <a:pPr marL="829818" lvl="1" indent="-342900"/>
            <a:r>
              <a:rPr lang="en-US" sz="2000" dirty="0">
                <a:latin typeface="Arial" panose="020B0604020202020204" pitchFamily="34" charset="0"/>
                <a:cs typeface="Arial" panose="020B0604020202020204" pitchFamily="34" charset="0"/>
              </a:rPr>
              <a:t>Termination of employment</a:t>
            </a:r>
          </a:p>
        </p:txBody>
      </p:sp>
      <p:sp>
        <p:nvSpPr>
          <p:cNvPr id="5" name="Content Placeholder 4"/>
          <p:cNvSpPr>
            <a:spLocks noGrp="1"/>
          </p:cNvSpPr>
          <p:nvPr>
            <p:ph sz="quarter" idx="14"/>
          </p:nvPr>
        </p:nvSpPr>
        <p:spPr>
          <a:xfrm>
            <a:off x="4693920" y="1096899"/>
            <a:ext cx="3981768" cy="3268005"/>
          </a:xfrm>
        </p:spPr>
        <p:txBody>
          <a:bodyPr wrap="square" lIns="0" tIns="18000" rIns="0" bIns="18000" anchor="ctr" anchorCtr="0">
            <a:spAutoFit/>
          </a:bodyPr>
          <a:lstStyle/>
          <a:p>
            <a:pPr marL="342900" indent="-342900">
              <a:spcBef>
                <a:spcPts val="600"/>
              </a:spcBef>
            </a:pPr>
            <a:r>
              <a:rPr lang="en-US" sz="2000" dirty="0">
                <a:latin typeface="Arial" panose="020B0604020202020204" pitchFamily="34" charset="0"/>
                <a:cs typeface="Arial" panose="020B0604020202020204" pitchFamily="34" charset="0"/>
              </a:rPr>
              <a:t>Acceptable use policy</a:t>
            </a:r>
          </a:p>
          <a:p>
            <a:pPr marL="342900" indent="-342900">
              <a:spcBef>
                <a:spcPts val="600"/>
              </a:spcBef>
            </a:pPr>
            <a:r>
              <a:rPr lang="en-US" sz="2000" dirty="0">
                <a:latin typeface="Arial" panose="020B0604020202020204" pitchFamily="34" charset="0"/>
                <a:cs typeface="Arial" panose="020B0604020202020204" pitchFamily="34" charset="0"/>
              </a:rPr>
              <a:t>Computer security incident response teams</a:t>
            </a:r>
          </a:p>
          <a:p>
            <a:pPr marL="829818" lvl="1" indent="-342900"/>
            <a:r>
              <a:rPr lang="en-US" sz="2000" dirty="0">
                <a:latin typeface="Arial" panose="020B0604020202020204" pitchFamily="34" charset="0"/>
                <a:cs typeface="Arial" panose="020B0604020202020204" pitchFamily="34" charset="0"/>
              </a:rPr>
              <a:t>Detecting incidents</a:t>
            </a:r>
          </a:p>
          <a:p>
            <a:pPr marL="829818" lvl="1" indent="-342900"/>
            <a:r>
              <a:rPr lang="en-US" sz="2000" dirty="0">
                <a:latin typeface="Arial" panose="020B0604020202020204" pitchFamily="34" charset="0"/>
                <a:cs typeface="Arial" panose="020B0604020202020204" pitchFamily="34" charset="0"/>
              </a:rPr>
              <a:t>Triage function</a:t>
            </a:r>
          </a:p>
          <a:p>
            <a:pPr marL="829818" lvl="1" indent="-342900"/>
            <a:r>
              <a:rPr lang="en-US" sz="2000" dirty="0">
                <a:latin typeface="Arial" panose="020B0604020202020204" pitchFamily="34" charset="0"/>
                <a:cs typeface="Arial" panose="020B0604020202020204" pitchFamily="34" charset="0"/>
              </a:rPr>
              <a:t>Responding to incidents</a:t>
            </a:r>
          </a:p>
          <a:p>
            <a:pPr marL="829818" lvl="1" indent="-342900"/>
            <a:r>
              <a:rPr lang="en-US" sz="2000" dirty="0">
                <a:latin typeface="Arial" panose="020B0604020202020204" pitchFamily="34" charset="0"/>
                <a:cs typeface="Arial" panose="020B0604020202020204" pitchFamily="34" charset="0"/>
              </a:rPr>
              <a:t>Documenting incidents</a:t>
            </a:r>
          </a:p>
          <a:p>
            <a:pPr marL="829818" lvl="1" indent="-342900"/>
            <a:r>
              <a:rPr lang="en-US" sz="2000" dirty="0">
                <a:latin typeface="Arial" panose="020B0604020202020204" pitchFamily="34" charset="0"/>
                <a:cs typeface="Arial" panose="020B0604020202020204" pitchFamily="34" charset="0"/>
              </a:rPr>
              <a:t>Information flow for incident handling</a:t>
            </a:r>
          </a:p>
        </p:txBody>
      </p:sp>
    </p:spTree>
    <p:extLst>
      <p:ext uri="{BB962C8B-B14F-4D97-AF65-F5344CB8AC3E}">
        <p14:creationId xmlns:p14="http://schemas.microsoft.com/office/powerpoint/2010/main" val="321236417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5" name="Title 4">
            <a:extLst>
              <a:ext uri="{FF2B5EF4-FFF2-40B4-BE49-F238E27FC236}">
                <a16:creationId xmlns:a16="http://schemas.microsoft.com/office/drawing/2014/main" id="{E47FF819-0D5D-491A-BF8F-B42813E7390C}"/>
              </a:ext>
            </a:extLst>
          </p:cNvPr>
          <p:cNvSpPr>
            <a:spLocks noGrp="1"/>
          </p:cNvSpPr>
          <p:nvPr>
            <p:ph type="title"/>
          </p:nvPr>
        </p:nvSpPr>
        <p:spPr>
          <a:xfrm>
            <a:off x="457200" y="189702"/>
            <a:ext cx="8218488" cy="590349"/>
          </a:xfrm>
        </p:spPr>
        <p:txBody>
          <a:bodyPr wrap="square" lIns="0" tIns="18000" rIns="0" bIns="18000" anchor="ctr" anchorCtr="0">
            <a:spAutoFit/>
          </a:bodyPr>
          <a:lstStyle/>
          <a:p>
            <a:r>
              <a:rPr lang="en-US" dirty="0"/>
              <a:t>Copyright</a:t>
            </a:r>
          </a:p>
        </p:txBody>
      </p:sp>
      <p:pic>
        <p:nvPicPr>
          <p:cNvPr id="7" name="Graphic 6" descr="Warning">
            <a:extLst>
              <a:ext uri="{FF2B5EF4-FFF2-40B4-BE49-F238E27FC236}">
                <a16:creationId xmlns:a16="http://schemas.microsoft.com/office/drawing/2014/main" id="{C06FB2D2-3F36-42C9-A5A6-B6234DC54C9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7942" y="2317359"/>
            <a:ext cx="1277815" cy="1434026"/>
          </a:xfrm>
          <a:prstGeom prst="rect">
            <a:avLst/>
          </a:prstGeom>
        </p:spPr>
      </p:pic>
      <p:sp>
        <p:nvSpPr>
          <p:cNvPr id="2" name="Text Placeholder 1">
            <a:extLst>
              <a:ext uri="{FF2B5EF4-FFF2-40B4-BE49-F238E27FC236}">
                <a16:creationId xmlns:a16="http://schemas.microsoft.com/office/drawing/2014/main" id="{AD5FAE7B-F718-4307-B112-AD6256157E8F}"/>
              </a:ext>
            </a:extLst>
          </p:cNvPr>
          <p:cNvSpPr>
            <a:spLocks noGrp="1"/>
          </p:cNvSpPr>
          <p:nvPr>
            <p:ph type="body" idx="4294967295"/>
          </p:nvPr>
        </p:nvSpPr>
        <p:spPr>
          <a:xfrm>
            <a:off x="1817819" y="1852246"/>
            <a:ext cx="6858001" cy="2854836"/>
          </a:xfrm>
          <a:ln/>
        </p:spPr>
        <p:style>
          <a:lnRef idx="2">
            <a:schemeClr val="dk1"/>
          </a:lnRef>
          <a:fillRef idx="1">
            <a:schemeClr val="lt1"/>
          </a:fillRef>
          <a:effectRef idx="0">
            <a:schemeClr val="dk1"/>
          </a:effectRef>
          <a:fontRef idx="minor">
            <a:schemeClr val="dk1"/>
          </a:fontRef>
        </p:style>
        <p:txBody>
          <a:bodyPr lIns="182880" tIns="182880" rIns="182880" bIns="182880" anchor="ctr"/>
          <a:lstStyle/>
          <a:p>
            <a:pPr marL="101600" indent="0">
              <a:buNone/>
            </a:pPr>
            <a:r>
              <a:rPr lang="en-US" b="1" dirty="0"/>
              <a:t>This work is protected by United States copyright laws and is</a:t>
            </a:r>
            <a:r>
              <a:rPr lang="en-US" b="1" baseline="0" dirty="0"/>
              <a:t> </a:t>
            </a:r>
            <a:r>
              <a:rPr lang="en-US" b="1" dirty="0"/>
              <a:t>provided solely for the use of instructors in teaching their courses and assessing student learning. Dissemination or sale of any part of this work (including on the World Wide Web) will destroy the integrity of the work and is not permitted. The work and materials from it should never be made available to students except by instructors using the accompanying text in their classes. All recipients of this work are expected to abide by these restrictions and to honor the intended pedagogical purposes and the needs of other instructors who rely on these materials.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Content Placeholder 2">
            <a:extLst>
              <a:ext uri="{FF2B5EF4-FFF2-40B4-BE49-F238E27FC236}">
                <a16:creationId xmlns:a16="http://schemas.microsoft.com/office/drawing/2014/main" id="{8F670970-BAAF-5D8C-B373-B5CEE14B1F5C}"/>
              </a:ext>
            </a:extLst>
          </p:cNvPr>
          <p:cNvSpPr>
            <a:spLocks noGrp="1"/>
          </p:cNvSpPr>
          <p:nvPr>
            <p:ph idx="1"/>
          </p:nvPr>
        </p:nvSpPr>
        <p:spPr>
          <a:xfrm>
            <a:off x="531628" y="3026627"/>
            <a:ext cx="8229600" cy="2395978"/>
          </a:xfrm>
        </p:spPr>
        <p:txBody>
          <a:bodyPr/>
          <a:lstStyle/>
          <a:p>
            <a:pPr marL="101600" indent="0">
              <a:buNone/>
            </a:pPr>
            <a:r>
              <a:rPr lang="en-US" altLang="en-US" sz="2400" dirty="0"/>
              <a:t>My larger aim is to put technical expertise in its place: I want my students to realize that technology alone is not enough to solve the problems we face.  Figuring out how hacking works is the easy part. Figuring out how humans work, and what to do about it, is the hard part.</a:t>
            </a:r>
          </a:p>
          <a:p>
            <a:endParaRPr lang="en-US" altLang="en-US" sz="2400" dirty="0"/>
          </a:p>
          <a:p>
            <a:endParaRPr lang="en-US" altLang="en-US" sz="2400" dirty="0"/>
          </a:p>
          <a:p>
            <a:endParaRPr lang="en-US" altLang="en-US" sz="2400" dirty="0"/>
          </a:p>
          <a:p>
            <a:endParaRPr lang="en-US" altLang="en-US" sz="2400" dirty="0"/>
          </a:p>
        </p:txBody>
      </p:sp>
      <p:pic>
        <p:nvPicPr>
          <p:cNvPr id="24580" name="Picture 4">
            <a:extLst>
              <a:ext uri="{FF2B5EF4-FFF2-40B4-BE49-F238E27FC236}">
                <a16:creationId xmlns:a16="http://schemas.microsoft.com/office/drawing/2014/main" id="{6883B1A3-4C22-C6AA-FB9C-D515DB79A9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59000" y="1081014"/>
            <a:ext cx="4826000" cy="164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itle 1">
            <a:extLst>
              <a:ext uri="{FF2B5EF4-FFF2-40B4-BE49-F238E27FC236}">
                <a16:creationId xmlns:a16="http://schemas.microsoft.com/office/drawing/2014/main" id="{507FD3FB-6D0C-C0BC-D938-2368F0CD99FE}"/>
              </a:ext>
            </a:extLst>
          </p:cNvPr>
          <p:cNvSpPr>
            <a:spLocks noGrp="1"/>
          </p:cNvSpPr>
          <p:nvPr>
            <p:ph type="title"/>
          </p:nvPr>
        </p:nvSpPr>
        <p:spPr>
          <a:xfrm>
            <a:off x="457200" y="189702"/>
            <a:ext cx="8229600" cy="590349"/>
          </a:xfrm>
          <a:noFill/>
          <a:ln>
            <a:noFill/>
          </a:ln>
        </p:spPr>
        <p:txBody>
          <a:bodyPr lIns="0" tIns="18000" rIns="0" bIns="18000" anchor="ctr" anchorCtr="0">
            <a:spAutoFit/>
          </a:bodyPr>
          <a:lstStyle/>
          <a:p>
            <a:r>
              <a:rPr lang="en-US" sz="3600" dirty="0">
                <a:latin typeface="+mj-lt"/>
              </a:rPr>
              <a:t>The Human Factor</a:t>
            </a:r>
          </a:p>
        </p:txBody>
      </p:sp>
      <p:sp>
        <p:nvSpPr>
          <p:cNvPr id="6" name="TextBox 5">
            <a:extLst>
              <a:ext uri="{FF2B5EF4-FFF2-40B4-BE49-F238E27FC236}">
                <a16:creationId xmlns:a16="http://schemas.microsoft.com/office/drawing/2014/main" id="{2CBFD35A-835D-3829-74FF-DCBF1AA6D226}"/>
              </a:ext>
            </a:extLst>
          </p:cNvPr>
          <p:cNvSpPr txBox="1"/>
          <p:nvPr/>
        </p:nvSpPr>
        <p:spPr>
          <a:xfrm>
            <a:off x="7884368" y="6170783"/>
            <a:ext cx="671979" cy="369332"/>
          </a:xfrm>
          <a:prstGeom prst="rect">
            <a:avLst/>
          </a:prstGeom>
          <a:noFill/>
        </p:spPr>
        <p:txBody>
          <a:bodyPr wrap="none" rtlCol="0">
            <a:spAutoFit/>
          </a:bodyPr>
          <a:lstStyle/>
          <a:p>
            <a:r>
              <a:rPr lang="en-US" dirty="0"/>
              <a:t>SJW</a:t>
            </a:r>
          </a:p>
        </p:txBody>
      </p:sp>
    </p:spTree>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3" name="Picture 7">
            <a:hlinkClick r:id="rId2"/>
            <a:extLst>
              <a:ext uri="{FF2B5EF4-FFF2-40B4-BE49-F238E27FC236}">
                <a16:creationId xmlns:a16="http://schemas.microsoft.com/office/drawing/2014/main" id="{4FDEF9D5-F523-2B2B-8DD1-5A8ACC1B60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6738" y="1373815"/>
            <a:ext cx="8010525" cy="2324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itle 1">
            <a:extLst>
              <a:ext uri="{FF2B5EF4-FFF2-40B4-BE49-F238E27FC236}">
                <a16:creationId xmlns:a16="http://schemas.microsoft.com/office/drawing/2014/main" id="{3A834694-98F5-2D6D-D6A6-8FD2A249D6A6}"/>
              </a:ext>
            </a:extLst>
          </p:cNvPr>
          <p:cNvSpPr>
            <a:spLocks noGrp="1"/>
          </p:cNvSpPr>
          <p:nvPr>
            <p:ph type="title"/>
          </p:nvPr>
        </p:nvSpPr>
        <p:spPr>
          <a:xfrm>
            <a:off x="457200" y="189702"/>
            <a:ext cx="8229600" cy="590349"/>
          </a:xfrm>
          <a:noFill/>
          <a:ln>
            <a:noFill/>
          </a:ln>
        </p:spPr>
        <p:txBody>
          <a:bodyPr lIns="0" tIns="18000" rIns="0" bIns="18000" anchor="ctr" anchorCtr="0">
            <a:spAutoFit/>
          </a:bodyPr>
          <a:lstStyle/>
          <a:p>
            <a:r>
              <a:rPr lang="en-US" sz="3600" dirty="0">
                <a:latin typeface="+mj-lt"/>
              </a:rPr>
              <a:t>The Human Factor</a:t>
            </a:r>
          </a:p>
        </p:txBody>
      </p:sp>
      <p:sp>
        <p:nvSpPr>
          <p:cNvPr id="6" name="TextBox 5">
            <a:extLst>
              <a:ext uri="{FF2B5EF4-FFF2-40B4-BE49-F238E27FC236}">
                <a16:creationId xmlns:a16="http://schemas.microsoft.com/office/drawing/2014/main" id="{A9C23021-6D8A-D569-C10A-918C59DF7126}"/>
              </a:ext>
            </a:extLst>
          </p:cNvPr>
          <p:cNvSpPr txBox="1"/>
          <p:nvPr/>
        </p:nvSpPr>
        <p:spPr>
          <a:xfrm>
            <a:off x="7884368" y="6170783"/>
            <a:ext cx="671979" cy="369332"/>
          </a:xfrm>
          <a:prstGeom prst="rect">
            <a:avLst/>
          </a:prstGeom>
          <a:noFill/>
        </p:spPr>
        <p:txBody>
          <a:bodyPr wrap="none" rtlCol="0">
            <a:spAutoFit/>
          </a:bodyPr>
          <a:lstStyle/>
          <a:p>
            <a:r>
              <a:rPr lang="en-US" dirty="0"/>
              <a:t>SJW</a:t>
            </a:r>
          </a:p>
        </p:txBody>
      </p:sp>
    </p:spTree>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82212"/>
            <a:ext cx="8229600" cy="1144347"/>
          </a:xfrm>
        </p:spPr>
        <p:txBody>
          <a:bodyPr lIns="0" tIns="18000" rIns="0" bIns="18000" anchor="ctr" anchorCtr="0">
            <a:spAutoFit/>
          </a:bodyPr>
          <a:lstStyle/>
          <a:p>
            <a:r>
              <a:rPr lang="en-US" dirty="0"/>
              <a:t>Security Awareness, Training, and Education</a:t>
            </a:r>
          </a:p>
        </p:txBody>
      </p:sp>
      <p:sp>
        <p:nvSpPr>
          <p:cNvPr id="4" name="Content Placeholder 3"/>
          <p:cNvSpPr>
            <a:spLocks noGrp="1"/>
          </p:cNvSpPr>
          <p:nvPr>
            <p:ph sz="quarter" idx="13"/>
          </p:nvPr>
        </p:nvSpPr>
        <p:spPr>
          <a:xfrm>
            <a:off x="457200" y="1552873"/>
            <a:ext cx="8229600" cy="2067677"/>
          </a:xfrm>
        </p:spPr>
        <p:txBody>
          <a:bodyPr lIns="0" tIns="18000" rIns="0" bIns="18000" anchor="ctr" anchorCtr="0">
            <a:spAutoFit/>
          </a:bodyPr>
          <a:lstStyle/>
          <a:p>
            <a:pPr marL="432" indent="0">
              <a:buNone/>
            </a:pPr>
            <a:r>
              <a:rPr lang="en-US" altLang="en-US" sz="2200" dirty="0">
                <a:latin typeface="Arial" panose="020B0604020202020204" pitchFamily="34" charset="0"/>
                <a:ea typeface="ＭＳ Ｐゴシック" panose="020B0600070205080204" pitchFamily="34" charset="-128"/>
                <a:cs typeface="Arial" panose="020B0604020202020204" pitchFamily="34" charset="0"/>
              </a:rPr>
              <a:t>The topic of security awareness, training, and education is mentioned prominently in a number of standards and standards-related documents, including </a:t>
            </a:r>
            <a:r>
              <a:rPr lang="en-US" altLang="en-US" sz="2200" spc="-300" dirty="0">
                <a:latin typeface="Arial" panose="020B0604020202020204" pitchFamily="34" charset="0"/>
                <a:ea typeface="ＭＳ Ｐゴシック" panose="020B0600070205080204" pitchFamily="34" charset="-128"/>
                <a:cs typeface="Arial" panose="020B0604020202020204" pitchFamily="34" charset="0"/>
              </a:rPr>
              <a:t>I S </a:t>
            </a:r>
            <a:r>
              <a:rPr lang="en-US" altLang="en-US" sz="2200" dirty="0">
                <a:latin typeface="Arial" panose="020B0604020202020204" pitchFamily="34" charset="0"/>
                <a:ea typeface="ＭＳ Ｐゴシック" panose="020B0600070205080204" pitchFamily="34" charset="-128"/>
                <a:cs typeface="Arial" panose="020B0604020202020204" pitchFamily="34" charset="0"/>
              </a:rPr>
              <a:t>O 27002 (</a:t>
            </a:r>
            <a:r>
              <a:rPr lang="en-US" altLang="en-US" sz="2200" i="1" dirty="0">
                <a:latin typeface="Arial" panose="020B0604020202020204" pitchFamily="34" charset="0"/>
                <a:ea typeface="ＭＳ Ｐゴシック" panose="020B0600070205080204" pitchFamily="34" charset="-128"/>
                <a:cs typeface="Arial" panose="020B0604020202020204" pitchFamily="34" charset="0"/>
              </a:rPr>
              <a:t>Information security, cybersecurity and privacy protection — Information security controls, 2022 and </a:t>
            </a:r>
            <a:r>
              <a:rPr lang="en-US" altLang="en-US" sz="2200" spc="-300" dirty="0">
                <a:latin typeface="Arial" panose="020B0604020202020204" pitchFamily="34" charset="0"/>
                <a:ea typeface="ＭＳ Ｐゴシック" panose="020B0600070205080204" pitchFamily="34" charset="-128"/>
                <a:cs typeface="Arial" panose="020B0604020202020204" pitchFamily="34" charset="0"/>
              </a:rPr>
              <a:t>N I S </a:t>
            </a:r>
            <a:r>
              <a:rPr lang="en-US" altLang="en-US" sz="2200" dirty="0">
                <a:latin typeface="Arial" panose="020B0604020202020204" pitchFamily="34" charset="0"/>
                <a:ea typeface="ＭＳ Ｐゴシック" panose="020B0600070205080204" pitchFamily="34" charset="-128"/>
                <a:cs typeface="Arial" panose="020B0604020202020204" pitchFamily="34" charset="0"/>
              </a:rPr>
              <a:t>T </a:t>
            </a:r>
            <a:r>
              <a:rPr lang="en-US" altLang="en-US" sz="2200" spc="-300" dirty="0">
                <a:latin typeface="Arial" panose="020B0604020202020204" pitchFamily="34" charset="0"/>
                <a:ea typeface="ＭＳ Ｐゴシック" panose="020B0600070205080204" pitchFamily="34" charset="-128"/>
                <a:cs typeface="Arial" panose="020B0604020202020204" pitchFamily="34" charset="0"/>
              </a:rPr>
              <a:t>S </a:t>
            </a:r>
            <a:r>
              <a:rPr lang="en-US" altLang="en-US" sz="2200" dirty="0">
                <a:latin typeface="Arial" panose="020B0604020202020204" pitchFamily="34" charset="0"/>
                <a:ea typeface="ＭＳ Ｐゴシック" panose="020B0600070205080204" pitchFamily="34" charset="-128"/>
                <a:cs typeface="Arial" panose="020B0604020202020204" pitchFamily="34" charset="0"/>
              </a:rPr>
              <a:t>P 800-50 </a:t>
            </a:r>
            <a:r>
              <a:rPr lang="en-US" altLang="en-US" sz="2200" i="1" dirty="0">
                <a:latin typeface="Arial" panose="020B0604020202020204" pitchFamily="34" charset="0"/>
                <a:ea typeface="ＭＳ Ｐゴシック" panose="020B0600070205080204" pitchFamily="34" charset="-128"/>
                <a:cs typeface="Arial" panose="020B0604020202020204" pitchFamily="34" charset="0"/>
              </a:rPr>
              <a:t>(Building a Cybersecurity and Privacy Learning Program),</a:t>
            </a:r>
            <a:r>
              <a:rPr lang="en-US" altLang="en-US" sz="2200" dirty="0">
                <a:latin typeface="Arial" panose="020B0604020202020204" pitchFamily="34" charset="0"/>
                <a:ea typeface="ＭＳ Ｐゴシック" panose="020B0600070205080204" pitchFamily="34" charset="-128"/>
                <a:cs typeface="Arial" panose="020B0604020202020204" pitchFamily="34" charset="0"/>
              </a:rPr>
              <a:t> September 2024</a:t>
            </a:r>
            <a:endParaRPr lang="en-US" sz="2200" dirty="0">
              <a:latin typeface="Arial" panose="020B0604020202020204" pitchFamily="34" charset="0"/>
              <a:cs typeface="Arial" panose="020B0604020202020204" pitchFamily="34" charset="0"/>
            </a:endParaRPr>
          </a:p>
        </p:txBody>
      </p:sp>
      <p:pic>
        <p:nvPicPr>
          <p:cNvPr id="6" name="Picture 5">
            <a:hlinkClick r:id="rId3"/>
            <a:extLst>
              <a:ext uri="{FF2B5EF4-FFF2-40B4-BE49-F238E27FC236}">
                <a16:creationId xmlns:a16="http://schemas.microsoft.com/office/drawing/2014/main" id="{86426E14-02DC-86C5-2190-4D1E2982F2B5}"/>
              </a:ext>
            </a:extLst>
          </p:cNvPr>
          <p:cNvPicPr>
            <a:picLocks noChangeAspect="1"/>
          </p:cNvPicPr>
          <p:nvPr/>
        </p:nvPicPr>
        <p:blipFill>
          <a:blip r:embed="rId4"/>
          <a:stretch>
            <a:fillRect/>
          </a:stretch>
        </p:blipFill>
        <p:spPr>
          <a:xfrm>
            <a:off x="644323" y="4944044"/>
            <a:ext cx="7855354" cy="882695"/>
          </a:xfrm>
          <a:prstGeom prst="rect">
            <a:avLst/>
          </a:prstGeom>
        </p:spPr>
      </p:pic>
      <p:sp>
        <p:nvSpPr>
          <p:cNvPr id="7" name="TextBox 6">
            <a:extLst>
              <a:ext uri="{FF2B5EF4-FFF2-40B4-BE49-F238E27FC236}">
                <a16:creationId xmlns:a16="http://schemas.microsoft.com/office/drawing/2014/main" id="{08EC7CF0-3DDF-EF32-CF73-B310A0DB0471}"/>
              </a:ext>
            </a:extLst>
          </p:cNvPr>
          <p:cNvSpPr txBox="1"/>
          <p:nvPr/>
        </p:nvSpPr>
        <p:spPr>
          <a:xfrm>
            <a:off x="7884368" y="6170783"/>
            <a:ext cx="671979" cy="369332"/>
          </a:xfrm>
          <a:prstGeom prst="rect">
            <a:avLst/>
          </a:prstGeom>
          <a:noFill/>
        </p:spPr>
        <p:txBody>
          <a:bodyPr wrap="none" rtlCol="0">
            <a:spAutoFit/>
          </a:bodyPr>
          <a:lstStyle/>
          <a:p>
            <a:r>
              <a:rPr lang="en-US" dirty="0"/>
              <a:t>SJW</a:t>
            </a:r>
          </a:p>
        </p:txBody>
      </p:sp>
    </p:spTree>
    <p:extLst>
      <p:ext uri="{BB962C8B-B14F-4D97-AF65-F5344CB8AC3E}">
        <p14:creationId xmlns:p14="http://schemas.microsoft.com/office/powerpoint/2010/main" val="17038780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89702"/>
            <a:ext cx="8229600" cy="590349"/>
          </a:xfrm>
        </p:spPr>
        <p:txBody>
          <a:bodyPr lIns="0" tIns="18000" rIns="0" bIns="18000" anchor="ctr" anchorCtr="0">
            <a:spAutoFit/>
          </a:bodyPr>
          <a:lstStyle/>
          <a:p>
            <a:r>
              <a:rPr lang="en-US" dirty="0"/>
              <a:t>Benefits to Organizations</a:t>
            </a:r>
          </a:p>
        </p:txBody>
      </p:sp>
      <p:sp>
        <p:nvSpPr>
          <p:cNvPr id="3" name="Content Placeholder 2"/>
          <p:cNvSpPr>
            <a:spLocks noGrp="1"/>
          </p:cNvSpPr>
          <p:nvPr>
            <p:ph sz="quarter" idx="13"/>
          </p:nvPr>
        </p:nvSpPr>
        <p:spPr>
          <a:xfrm>
            <a:off x="457200" y="1047394"/>
            <a:ext cx="8229600" cy="2560119"/>
          </a:xfrm>
        </p:spPr>
        <p:txBody>
          <a:bodyPr lIns="0" tIns="18000" rIns="0" bIns="18000" anchor="ctr" anchorCtr="0">
            <a:spAutoFit/>
          </a:bodyPr>
          <a:lstStyle/>
          <a:p>
            <a:pPr marL="342900" indent="-342900">
              <a:spcBef>
                <a:spcPts val="600"/>
              </a:spcBef>
            </a:pPr>
            <a:r>
              <a:rPr lang="en-US" dirty="0">
                <a:latin typeface="Arial" panose="020B0604020202020204" pitchFamily="34" charset="0"/>
                <a:cs typeface="Arial" panose="020B0604020202020204" pitchFamily="34" charset="0"/>
              </a:rPr>
              <a:t>Security awareness, training, and education programs provide four major benefits to organizations:</a:t>
            </a:r>
          </a:p>
          <a:p>
            <a:pPr marL="829818" lvl="1" indent="-342900"/>
            <a:r>
              <a:rPr lang="en-US" dirty="0">
                <a:latin typeface="Arial" panose="020B0604020202020204" pitchFamily="34" charset="0"/>
                <a:cs typeface="Arial" panose="020B0604020202020204" pitchFamily="34" charset="0"/>
              </a:rPr>
              <a:t>Improving employee behavior</a:t>
            </a:r>
          </a:p>
          <a:p>
            <a:pPr marL="829818" lvl="1" indent="-342900"/>
            <a:r>
              <a:rPr lang="en-US" dirty="0">
                <a:latin typeface="Arial" panose="020B0604020202020204" pitchFamily="34" charset="0"/>
                <a:cs typeface="Arial" panose="020B0604020202020204" pitchFamily="34" charset="0"/>
              </a:rPr>
              <a:t>Increasing employee accountability</a:t>
            </a:r>
          </a:p>
          <a:p>
            <a:pPr marL="829818" lvl="1" indent="-342900"/>
            <a:r>
              <a:rPr lang="en-US" dirty="0">
                <a:latin typeface="Arial" panose="020B0604020202020204" pitchFamily="34" charset="0"/>
                <a:cs typeface="Arial" panose="020B0604020202020204" pitchFamily="34" charset="0"/>
              </a:rPr>
              <a:t>Mitigating liability for employee behavior</a:t>
            </a:r>
          </a:p>
          <a:p>
            <a:pPr marL="829818" lvl="1" indent="-342900"/>
            <a:r>
              <a:rPr lang="en-US" dirty="0">
                <a:latin typeface="Arial" panose="020B0604020202020204" pitchFamily="34" charset="0"/>
                <a:cs typeface="Arial" panose="020B0604020202020204" pitchFamily="34" charset="0"/>
              </a:rPr>
              <a:t>Complying with regulations and contractual obligations</a:t>
            </a:r>
          </a:p>
        </p:txBody>
      </p:sp>
    </p:spTree>
    <p:extLst>
      <p:ext uri="{BB962C8B-B14F-4D97-AF65-F5344CB8AC3E}">
        <p14:creationId xmlns:p14="http://schemas.microsoft.com/office/powerpoint/2010/main" val="3403433025"/>
      </p:ext>
    </p:extLst>
  </p:cSld>
  <p:clrMapOvr>
    <a:masterClrMapping/>
  </p:clrMapOvr>
</p:sld>
</file>

<file path=ppt/theme/theme1.xml><?xml version="1.0" encoding="utf-8"?>
<a:theme xmlns:a="http://schemas.openxmlformats.org/drawingml/2006/main" name="USHE">
  <a:themeElements>
    <a:clrScheme name="Custom 7">
      <a:dk1>
        <a:srgbClr val="000000"/>
      </a:dk1>
      <a:lt1>
        <a:srgbClr val="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USHE_slide options">
  <a:themeElements>
    <a:clrScheme name="Custom 40">
      <a:dk1>
        <a:srgbClr val="000000"/>
      </a:dk1>
      <a:lt1>
        <a:srgbClr val="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33399"/>
      </a:hlink>
      <a:folHlink>
        <a:srgbClr val="7030A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7c1bd8dc-4e40-424f-a15f-9ffcd522197f">
      <UserInfo>
        <DisplayName/>
        <AccountId xsi:nil="true"/>
        <AccountType/>
      </UserInfo>
    </SharedWithUsers>
    <MediaLengthInSeconds xmlns="6125ffc9-2c56-435e-8267-1393444907b2"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86D90B95B22DD945BDFF45EB84A5E21C" ma:contentTypeVersion="12" ma:contentTypeDescription="Create a new document." ma:contentTypeScope="" ma:versionID="9ee3781bcb6633d132c89161492bb118">
  <xsd:schema xmlns:xsd="http://www.w3.org/2001/XMLSchema" xmlns:xs="http://www.w3.org/2001/XMLSchema" xmlns:p="http://schemas.microsoft.com/office/2006/metadata/properties" xmlns:ns2="7c1bd8dc-4e40-424f-a15f-9ffcd522197f" xmlns:ns3="6125ffc9-2c56-435e-8267-1393444907b2" targetNamespace="http://schemas.microsoft.com/office/2006/metadata/properties" ma:root="true" ma:fieldsID="d3e430f46b92204fb5a3381a429c4dbe" ns2:_="" ns3:_="">
    <xsd:import namespace="7c1bd8dc-4e40-424f-a15f-9ffcd522197f"/>
    <xsd:import namespace="6125ffc9-2c56-435e-8267-1393444907b2"/>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AutoKeyPoints" minOccurs="0"/>
                <xsd:element ref="ns3:MediaServiceKeyPoints"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c1bd8dc-4e40-424f-a15f-9ffcd522197f"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6125ffc9-2c56-435e-8267-1393444907b2"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AutoTags" ma:index="14" nillable="true" ma:displayName="Tags" ma:internalName="MediaServiceAutoTag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hidden="true" ma:internalName="MediaServiceDateTaken" ma:readOnly="true">
      <xsd:simpleType>
        <xsd:restriction base="dms:Text"/>
      </xsd:simpleType>
    </xsd:element>
    <xsd:element name="MediaLengthInSeconds" ma:index="19" nillable="true" ma:displayName="Length (seconds)"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D8391F5-5978-4638-B2A4-B711DD30E6F1}">
  <ds:schemaRefs>
    <ds:schemaRef ds:uri="http://purl.org/dc/terms/"/>
    <ds:schemaRef ds:uri="http://schemas.microsoft.com/office/2006/metadata/properties"/>
    <ds:schemaRef ds:uri="http://purl.org/dc/dcmitype/"/>
    <ds:schemaRef ds:uri="http://schemas.microsoft.com/office/infopath/2007/PartnerControls"/>
    <ds:schemaRef ds:uri="7c1bd8dc-4e40-424f-a15f-9ffcd522197f"/>
    <ds:schemaRef ds:uri="http://schemas.microsoft.com/office/2006/documentManagement/types"/>
    <ds:schemaRef ds:uri="http://www.w3.org/XML/1998/namespace"/>
    <ds:schemaRef ds:uri="http://schemas.openxmlformats.org/package/2006/metadata/core-properties"/>
    <ds:schemaRef ds:uri="6125ffc9-2c56-435e-8267-1393444907b2"/>
    <ds:schemaRef ds:uri="http://purl.org/dc/elements/1.1/"/>
  </ds:schemaRefs>
</ds:datastoreItem>
</file>

<file path=customXml/itemProps2.xml><?xml version="1.0" encoding="utf-8"?>
<ds:datastoreItem xmlns:ds="http://schemas.openxmlformats.org/officeDocument/2006/customXml" ds:itemID="{AA1056F2-05E4-4E6E-B627-89B35BE7ADF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c1bd8dc-4e40-424f-a15f-9ffcd522197f"/>
    <ds:schemaRef ds:uri="6125ffc9-2c56-435e-8267-1393444907b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D85EC639-A447-4197-8452-4FE4FF186C5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148236</TotalTime>
  <Words>12552</Words>
  <Application>Microsoft Office PowerPoint</Application>
  <PresentationFormat>On-screen Show (4:3)</PresentationFormat>
  <Paragraphs>781</Paragraphs>
  <Slides>51</Slides>
  <Notes>45</Notes>
  <HiddenSlides>0</HiddenSlides>
  <MMClips>0</MMClips>
  <ScaleCrop>false</ScaleCrop>
  <HeadingPairs>
    <vt:vector size="8" baseType="variant">
      <vt:variant>
        <vt:lpstr>Fonts Used</vt:lpstr>
      </vt:variant>
      <vt:variant>
        <vt:i4>11</vt:i4>
      </vt:variant>
      <vt:variant>
        <vt:lpstr>Theme</vt:lpstr>
      </vt:variant>
      <vt:variant>
        <vt:i4>2</vt:i4>
      </vt:variant>
      <vt:variant>
        <vt:lpstr>Embedded OLE Servers</vt:lpstr>
      </vt:variant>
      <vt:variant>
        <vt:i4>1</vt:i4>
      </vt:variant>
      <vt:variant>
        <vt:lpstr>Slide Titles</vt:lpstr>
      </vt:variant>
      <vt:variant>
        <vt:i4>51</vt:i4>
      </vt:variant>
    </vt:vector>
  </HeadingPairs>
  <TitlesOfParts>
    <vt:vector size="65" baseType="lpstr">
      <vt:lpstr>Verdana</vt:lpstr>
      <vt:lpstr>helvetica</vt:lpstr>
      <vt:lpstr>Calibri</vt:lpstr>
      <vt:lpstr>Lausanne</vt:lpstr>
      <vt:lpstr>Arial</vt:lpstr>
      <vt:lpstr>Noto Sans Symbols</vt:lpstr>
      <vt:lpstr>Times New Roman</vt:lpstr>
      <vt:lpstr>Times</vt:lpstr>
      <vt:lpstr>Wingdings</vt:lpstr>
      <vt:lpstr>open-sans</vt:lpstr>
      <vt:lpstr>Century Gothic</vt:lpstr>
      <vt:lpstr>USHE</vt:lpstr>
      <vt:lpstr>USHE_slide options</vt:lpstr>
      <vt:lpstr>Equation</vt:lpstr>
      <vt:lpstr>Computer Security: Principles and Practice</vt:lpstr>
      <vt:lpstr>Quotes from Bruce Schneier</vt:lpstr>
      <vt:lpstr>Preet Bharara*</vt:lpstr>
      <vt:lpstr>A Good Place to Start…</vt:lpstr>
      <vt:lpstr>“Their Weak Links are Humans”</vt:lpstr>
      <vt:lpstr>The Human Factor</vt:lpstr>
      <vt:lpstr>The Human Factor</vt:lpstr>
      <vt:lpstr>Security Awareness, Training, and Education</vt:lpstr>
      <vt:lpstr>Benefits to Organizations</vt:lpstr>
      <vt:lpstr>Human Factors</vt:lpstr>
      <vt:lpstr>Edward Snowden - The Ultimate Insider Attack</vt:lpstr>
      <vt:lpstr>PowerPoint Presentation</vt:lpstr>
      <vt:lpstr>PowerPoint Presentation</vt:lpstr>
      <vt:lpstr>Programmer Indicted in Theft of Goldman Software (2010 1 of 2)</vt:lpstr>
      <vt:lpstr>Programmer Indicted in Theft of Goldman Software (2010 2 of 2)</vt:lpstr>
      <vt:lpstr>Government Leaks</vt:lpstr>
      <vt:lpstr>Human Factors</vt:lpstr>
      <vt:lpstr>PowerPoint Presentation</vt:lpstr>
      <vt:lpstr>Figure 17.1</vt:lpstr>
      <vt:lpstr>Table 17.1</vt:lpstr>
      <vt:lpstr>Security Awareness (1 of 4)</vt:lpstr>
      <vt:lpstr>Security Awareness (2 of 4)</vt:lpstr>
      <vt:lpstr>Security Awareness (3 of 4)</vt:lpstr>
      <vt:lpstr>Security Awareness (4 of 4)</vt:lpstr>
      <vt:lpstr>Cybersecurity Basics and Literacy (1 of 2)</vt:lpstr>
      <vt:lpstr>Cybersecurity Basics and Literacy (2 of 2)</vt:lpstr>
      <vt:lpstr>Role-Based Training</vt:lpstr>
      <vt:lpstr>Education and Certification</vt:lpstr>
      <vt:lpstr>Employment Practices and Policies</vt:lpstr>
      <vt:lpstr>Security in the Hiring Process</vt:lpstr>
      <vt:lpstr>Employment Agreements</vt:lpstr>
      <vt:lpstr>Figure 17.2</vt:lpstr>
      <vt:lpstr>During Employment</vt:lpstr>
      <vt:lpstr>Termination of Employment</vt:lpstr>
      <vt:lpstr>Acceptable Use Policy (1 of 3)</vt:lpstr>
      <vt:lpstr>Acceptable Use Policy (2 of 3)</vt:lpstr>
      <vt:lpstr>Acceptable Use Policy (3 of 3)</vt:lpstr>
      <vt:lpstr>Travel Policy</vt:lpstr>
      <vt:lpstr>Security Incident Response</vt:lpstr>
      <vt:lpstr>Computer Security Incident Response Team (C S I R T)</vt:lpstr>
      <vt:lpstr>Security Incidents</vt:lpstr>
      <vt:lpstr>Table 17.2 (1 of 2)</vt:lpstr>
      <vt:lpstr>Table 17.2 (2 of 2)</vt:lpstr>
      <vt:lpstr>Detecting Incidents</vt:lpstr>
      <vt:lpstr>Triage Function</vt:lpstr>
      <vt:lpstr>Responding to Incidents</vt:lpstr>
      <vt:lpstr>Figure 17.3</vt:lpstr>
      <vt:lpstr>Documenting Incidents</vt:lpstr>
      <vt:lpstr>Table 17.3</vt:lpstr>
      <vt:lpstr>Summary</vt:lpstr>
      <vt:lpstr>Copyright</vt:lpstr>
    </vt:vector>
  </TitlesOfParts>
  <Company>Pearson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Computer Security: Principles and Practice, Fifth Edition, Chapter 17</dc:title>
  <dc:subject>Engineering and Computer Science</dc:subject>
  <dc:creator>Stallings and Brown</dc:creator>
  <cp:keywords>Computer Security</cp:keywords>
  <dc:description>Additional information may be found in the Notes Pane of each slide by pressing F6.</dc:description>
  <cp:lastModifiedBy>Stanley Wine</cp:lastModifiedBy>
  <cp:revision>1027</cp:revision>
  <dcterms:modified xsi:type="dcterms:W3CDTF">2025-05-13T21:33:41Z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0x01010086D90B95B22DD945BDFF45EB84A5E21C</vt:lpwstr>
  </property>
  <property fmtid="{D5CDD505-2E9C-101B-9397-08002B2CF9AE}" pid="3" name="Order">
    <vt:r8>6374400</vt:r8>
  </property>
  <property fmtid="{D5CDD505-2E9C-101B-9397-08002B2CF9AE}" pid="4" name="_ExtendedDescription">
    <vt:lpwstr/>
  </property>
  <property fmtid="{D5CDD505-2E9C-101B-9397-08002B2CF9AE}" pid="5" name="TriggerFlowInfo">
    <vt:lpwstr/>
  </property>
  <property fmtid="{D5CDD505-2E9C-101B-9397-08002B2CF9AE}" pid="6" name="_SourceUrl">
    <vt:lpwstr/>
  </property>
  <property fmtid="{D5CDD505-2E9C-101B-9397-08002B2CF9AE}" pid="7" name="_SharedFileIndex">
    <vt:lpwstr/>
  </property>
  <property fmtid="{D5CDD505-2E9C-101B-9397-08002B2CF9AE}" pid="8" name="ComplianceAssetId">
    <vt:lpwstr/>
  </property>
</Properties>
</file>